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45"/>
  </p:notesMasterIdLst>
  <p:handoutMasterIdLst>
    <p:handoutMasterId r:id="rId46"/>
  </p:handoutMasterIdLst>
  <p:sldIdLst>
    <p:sldId id="256" r:id="rId2"/>
    <p:sldId id="294" r:id="rId3"/>
    <p:sldId id="295" r:id="rId4"/>
    <p:sldId id="257" r:id="rId5"/>
    <p:sldId id="265" r:id="rId6"/>
    <p:sldId id="317" r:id="rId7"/>
    <p:sldId id="267" r:id="rId8"/>
    <p:sldId id="303" r:id="rId9"/>
    <p:sldId id="304" r:id="rId10"/>
    <p:sldId id="268" r:id="rId11"/>
    <p:sldId id="301" r:id="rId12"/>
    <p:sldId id="285" r:id="rId13"/>
    <p:sldId id="286" r:id="rId14"/>
    <p:sldId id="274" r:id="rId15"/>
    <p:sldId id="263" r:id="rId16"/>
    <p:sldId id="275" r:id="rId17"/>
    <p:sldId id="319" r:id="rId18"/>
    <p:sldId id="296" r:id="rId19"/>
    <p:sldId id="291" r:id="rId20"/>
    <p:sldId id="292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5" r:id="rId30"/>
    <p:sldId id="314" r:id="rId31"/>
    <p:sldId id="270" r:id="rId32"/>
    <p:sldId id="272" r:id="rId33"/>
    <p:sldId id="271" r:id="rId34"/>
    <p:sldId id="273" r:id="rId35"/>
    <p:sldId id="276" r:id="rId36"/>
    <p:sldId id="316" r:id="rId37"/>
    <p:sldId id="284" r:id="rId38"/>
    <p:sldId id="280" r:id="rId39"/>
    <p:sldId id="281" r:id="rId40"/>
    <p:sldId id="282" r:id="rId41"/>
    <p:sldId id="287" r:id="rId42"/>
    <p:sldId id="289" r:id="rId43"/>
    <p:sldId id="318" r:id="rId44"/>
  </p:sldIdLst>
  <p:sldSz cx="12192000" cy="6858000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Open Sans" panose="020B0606030504020204" pitchFamily="34" charset="0"/>
      <p:regular r:id="rId51"/>
      <p:bold r:id="rId52"/>
      <p:italic r:id="rId53"/>
      <p:boldItalic r:id="rId54"/>
    </p:embeddedFont>
    <p:embeddedFont>
      <p:font typeface="Open Sans Extrabold" panose="020B0906030804020204" pitchFamily="34" charset="0"/>
      <p:bold r:id="rId55"/>
      <p:boldItalic r:id="rId56"/>
    </p:embeddedFont>
    <p:embeddedFont>
      <p:font typeface="Open Sans Light" panose="020B0306030504020204" pitchFamily="34" charset="0"/>
      <p:regular r:id="rId57"/>
      <p:italic r:id="rId58"/>
    </p:embeddedFont>
    <p:embeddedFont>
      <p:font typeface="Open Sans Semibold" panose="020B0706030804020204" pitchFamily="34" charset="0"/>
      <p:bold r:id="rId59"/>
      <p:boldItalic r:id="rId60"/>
    </p:embeddedFont>
    <p:embeddedFont>
      <p:font typeface="Segoe UI Emoji" panose="020B0502040204020203" pitchFamily="34" charset="0"/>
      <p:regular r:id="rId61"/>
    </p:embeddedFont>
    <p:embeddedFont>
      <p:font typeface="TUD-Iconfont Light" panose="00000400000000000000" charset="0"/>
      <p:regular r:id="rId62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939B5E8-EF71-43FF-B7B6-C3DB42F2B419}">
          <p14:sldIdLst>
            <p14:sldId id="256"/>
            <p14:sldId id="294"/>
          </p14:sldIdLst>
        </p14:section>
        <p14:section name="Elements of Corporate Design" id="{9B15DDF1-0A1C-4450-A2F2-FA4F67CF33BE}">
          <p14:sldIdLst>
            <p14:sldId id="295"/>
            <p14:sldId id="257"/>
            <p14:sldId id="265"/>
            <p14:sldId id="317"/>
            <p14:sldId id="267"/>
            <p14:sldId id="303"/>
            <p14:sldId id="304"/>
            <p14:sldId id="268"/>
          </p14:sldIdLst>
        </p14:section>
        <p14:section name="Accessibility" id="{E2B0AA9C-B969-41B1-8D1C-CD958EECCFCE}">
          <p14:sldIdLst>
            <p14:sldId id="301"/>
            <p14:sldId id="285"/>
          </p14:sldIdLst>
        </p14:section>
        <p14:section name="Notes on working with the presentation template" id="{C35964E0-8CA8-4D55-BC6C-ED89AB26EFC1}">
          <p14:sldIdLst>
            <p14:sldId id="286"/>
            <p14:sldId id="274"/>
            <p14:sldId id="263"/>
            <p14:sldId id="275"/>
            <p14:sldId id="319"/>
          </p14:sldIdLst>
        </p14:section>
        <p14:section name="Placing secondary logos" id="{D6084297-AA0D-46A3-A755-4530E61D1AFD}">
          <p14:sldIdLst>
            <p14:sldId id="296"/>
            <p14:sldId id="291"/>
            <p14:sldId id="292"/>
          </p14:sldIdLst>
        </p14:section>
        <p14:section name="Title with visual or photo" id="{F5E9657D-0C2D-426B-AD48-34C0FBC92651}">
          <p14:sldIdLst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5"/>
            <p14:sldId id="314"/>
          </p14:sldIdLst>
        </p14:section>
        <p14:section name="Save template file" id="{660D1769-CD84-4294-963C-1189C9516F27}">
          <p14:sldIdLst>
            <p14:sldId id="270"/>
            <p14:sldId id="272"/>
            <p14:sldId id="271"/>
            <p14:sldId id="273"/>
          </p14:sldIdLst>
        </p14:section>
        <p14:section name="More sample pages with TU Dresden content" id="{AD708181-2670-4EDC-AA8D-5A3C3905AC8F}">
          <p14:sldIdLst>
            <p14:sldId id="276"/>
            <p14:sldId id="316"/>
            <p14:sldId id="284"/>
            <p14:sldId id="280"/>
            <p14:sldId id="281"/>
            <p14:sldId id="282"/>
            <p14:sldId id="287"/>
            <p14:sldId id="289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1719"/>
    <a:srgbClr val="DE2526"/>
    <a:srgbClr val="951B81"/>
    <a:srgbClr val="59358C"/>
    <a:srgbClr val="FFFFFF"/>
    <a:srgbClr val="0069B4"/>
    <a:srgbClr val="F2F2F2"/>
    <a:srgbClr val="000000"/>
    <a:srgbClr val="13A983"/>
    <a:srgbClr val="009B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5987" autoAdjust="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4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59" Type="http://schemas.openxmlformats.org/officeDocument/2006/relationships/font" Target="fonts/font13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Title of the diagram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Sale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5CF-440A-BB74-EBAE3317F7DF}"/>
              </c:ext>
            </c:extLst>
          </c:dPt>
          <c:dPt>
            <c:idx val="1"/>
            <c:bubble3D val="0"/>
            <c:spPr>
              <a:solidFill>
                <a:schemeClr val="accent2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25CF-440A-BB74-EBAE3317F7DF}"/>
              </c:ext>
            </c:extLst>
          </c:dPt>
          <c:dPt>
            <c:idx val="2"/>
            <c:bubble3D val="0"/>
            <c:spPr>
              <a:solidFill>
                <a:schemeClr val="accent2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5CF-440A-BB74-EBAE3317F7DF}"/>
              </c:ext>
            </c:extLst>
          </c:dPt>
          <c:dPt>
            <c:idx val="3"/>
            <c:bubble3D val="0"/>
            <c:spPr>
              <a:solidFill>
                <a:schemeClr val="accent2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5CF-440A-BB74-EBAE3317F7DF}"/>
              </c:ext>
            </c:extLst>
          </c:dPt>
          <c:dLbls>
            <c:dLbl>
              <c:idx val="0"/>
              <c:layout>
                <c:manualLayout>
                  <c:x val="5.8371735791090631E-2"/>
                  <c:y val="0.1464325910050433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5CF-440A-BB74-EBAE3317F7DF}"/>
                </c:ext>
              </c:extLst>
            </c:dLbl>
            <c:dLbl>
              <c:idx val="1"/>
              <c:layout>
                <c:manualLayout>
                  <c:x val="-3.6866359447004636E-2"/>
                  <c:y val="0.1404557505558579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5CF-440A-BB74-EBAE3317F7DF}"/>
                </c:ext>
              </c:extLst>
            </c:dLbl>
            <c:dLbl>
              <c:idx val="2"/>
              <c:layout>
                <c:manualLayout>
                  <c:x val="-9.2165898617511552E-2"/>
                  <c:y val="-6.87336651656326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5CF-440A-BB74-EBAE3317F7DF}"/>
                </c:ext>
              </c:extLst>
            </c:dLbl>
            <c:dLbl>
              <c:idx val="3"/>
              <c:layout>
                <c:manualLayout>
                  <c:x val="-5.2227342549923249E-2"/>
                  <c:y val="-7.172208539022535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5CF-440A-BB74-EBAE3317F7D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CF-440A-BB74-EBAE3317F7D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noProof="0" dirty="0"/>
              <a:t>Title of the diagram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Data 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B2-493F-B775-061CA8951423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Data series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B2-493F-B775-061CA8951423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Data 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FB2-493F-B775-061CA895142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73446264"/>
        <c:axId val="573446656"/>
      </c:barChart>
      <c:catAx>
        <c:axId val="573446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73446656"/>
        <c:crosses val="autoZero"/>
        <c:auto val="1"/>
        <c:lblAlgn val="ctr"/>
        <c:lblOffset val="100"/>
        <c:noMultiLvlLbl val="0"/>
      </c:catAx>
      <c:valAx>
        <c:axId val="573446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73446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10.07.2025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10.07.2025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983"/>
            <a:ext cx="1764000" cy="511579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 dirty="0"/>
          </a:p>
        </p:txBody>
      </p:sp>
      <p:sp>
        <p:nvSpPr>
          <p:cNvPr id="18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213748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 baseline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First name Last name</a:t>
            </a:r>
          </a:p>
        </p:txBody>
      </p:sp>
      <p:sp>
        <p:nvSpPr>
          <p:cNvPr id="19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noProof="0" dirty="0" err="1"/>
              <a:t>Titelmasterformat</a:t>
            </a:r>
            <a:endParaRPr lang="en-US" noProof="0" dirty="0"/>
          </a:p>
        </p:txBody>
      </p:sp>
      <p:sp>
        <p:nvSpPr>
          <p:cNvPr id="2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err="1"/>
              <a:t>Formatvorlage</a:t>
            </a:r>
            <a:r>
              <a:rPr lang="en-US" noProof="0" dirty="0"/>
              <a:t> des </a:t>
            </a:r>
            <a:r>
              <a:rPr lang="en-US" noProof="0" dirty="0" err="1"/>
              <a:t>Untertitelmasters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21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246402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Organizational unit of TU Dresden</a:t>
            </a:r>
          </a:p>
        </p:txBody>
      </p:sp>
      <p:sp>
        <p:nvSpPr>
          <p:cNvPr id="22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23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244128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Location or occasion of the presentation // May 4, 2022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52AAA1C-CA6C-4A74-AC6D-C5F4FC00E0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18034" y="232245"/>
            <a:ext cx="1228719" cy="5067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4F90D1-2EA9-4D59-8D02-7E50E05166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503" y="268275"/>
            <a:ext cx="1717510" cy="56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rgbClr val="DE2526"/>
              </a:gs>
              <a:gs pos="100000">
                <a:srgbClr val="CD1719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322802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First </a:t>
            </a:r>
            <a:r>
              <a:rPr lang="de-DE" dirty="0" err="1"/>
              <a:t>name</a:t>
            </a:r>
            <a:r>
              <a:rPr lang="de-DE" dirty="0"/>
              <a:t> Last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355456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Organizational unit of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353183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Location or occasion of the presentation // May 4, 2022</a:t>
            </a:r>
          </a:p>
        </p:txBody>
      </p:sp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983"/>
            <a:ext cx="1764000" cy="51157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781908B-A324-4B89-9C15-353E95D2ED9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18034" y="232245"/>
            <a:ext cx="1228719" cy="506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E79A3AA-03AF-4D89-9311-14818468219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503" y="268275"/>
            <a:ext cx="1717510" cy="56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9943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3">
            <a:extLst>
              <a:ext uri="{FF2B5EF4-FFF2-40B4-BE49-F238E27FC236}">
                <a16:creationId xmlns:a16="http://schemas.microsoft.com/office/drawing/2014/main" id="{8D22BFAA-62C6-4AF7-A140-D9E9750A54AC}"/>
              </a:ext>
            </a:extLst>
          </p:cNvPr>
          <p:cNvSpPr/>
          <p:nvPr userDrawn="1"/>
        </p:nvSpPr>
        <p:spPr>
          <a:xfrm>
            <a:off x="3151994" y="2563831"/>
            <a:ext cx="9050720" cy="4317954"/>
          </a:xfrm>
          <a:custGeom>
            <a:avLst/>
            <a:gdLst>
              <a:gd name="connsiteX0" fmla="*/ 0 w 5904411"/>
              <a:gd name="connsiteY0" fmla="*/ 0 h 3967747"/>
              <a:gd name="connsiteX1" fmla="*/ 5904411 w 5904411"/>
              <a:gd name="connsiteY1" fmla="*/ 0 h 3967747"/>
              <a:gd name="connsiteX2" fmla="*/ 5904411 w 5904411"/>
              <a:gd name="connsiteY2" fmla="*/ 3967747 h 3967747"/>
              <a:gd name="connsiteX3" fmla="*/ 0 w 5904411"/>
              <a:gd name="connsiteY3" fmla="*/ 3967747 h 3967747"/>
              <a:gd name="connsiteX4" fmla="*/ 0 w 5904411"/>
              <a:gd name="connsiteY4" fmla="*/ 0 h 3967747"/>
              <a:gd name="connsiteX0" fmla="*/ 3590925 w 5904411"/>
              <a:gd name="connsiteY0" fmla="*/ 0 h 3967747"/>
              <a:gd name="connsiteX1" fmla="*/ 5904411 w 5904411"/>
              <a:gd name="connsiteY1" fmla="*/ 0 h 3967747"/>
              <a:gd name="connsiteX2" fmla="*/ 5904411 w 5904411"/>
              <a:gd name="connsiteY2" fmla="*/ 3967747 h 3967747"/>
              <a:gd name="connsiteX3" fmla="*/ 0 w 5904411"/>
              <a:gd name="connsiteY3" fmla="*/ 3967747 h 3967747"/>
              <a:gd name="connsiteX4" fmla="*/ 3590925 w 5904411"/>
              <a:gd name="connsiteY4" fmla="*/ 0 h 3967747"/>
              <a:gd name="connsiteX0" fmla="*/ 3857625 w 6171111"/>
              <a:gd name="connsiteY0" fmla="*/ 0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857625 w 6171111"/>
              <a:gd name="connsiteY4" fmla="*/ 0 h 3967747"/>
              <a:gd name="connsiteX0" fmla="*/ 3952875 w 6171111"/>
              <a:gd name="connsiteY0" fmla="*/ 9525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952875 w 6171111"/>
              <a:gd name="connsiteY4" fmla="*/ 9525 h 3967747"/>
              <a:gd name="connsiteX0" fmla="*/ 3925061 w 6171111"/>
              <a:gd name="connsiteY0" fmla="*/ 0 h 3972129"/>
              <a:gd name="connsiteX1" fmla="*/ 6171111 w 6171111"/>
              <a:gd name="connsiteY1" fmla="*/ 4382 h 3972129"/>
              <a:gd name="connsiteX2" fmla="*/ 6171111 w 6171111"/>
              <a:gd name="connsiteY2" fmla="*/ 3972129 h 3972129"/>
              <a:gd name="connsiteX3" fmla="*/ 0 w 6171111"/>
              <a:gd name="connsiteY3" fmla="*/ 3962604 h 3972129"/>
              <a:gd name="connsiteX4" fmla="*/ 3925061 w 6171111"/>
              <a:gd name="connsiteY4" fmla="*/ 0 h 3972129"/>
              <a:gd name="connsiteX0" fmla="*/ 3925061 w 6171111"/>
              <a:gd name="connsiteY0" fmla="*/ 381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925061 w 6171111"/>
              <a:gd name="connsiteY4" fmla="*/ 381 h 3967747"/>
              <a:gd name="connsiteX0" fmla="*/ 3961821 w 6207871"/>
              <a:gd name="connsiteY0" fmla="*/ 381 h 3981196"/>
              <a:gd name="connsiteX1" fmla="*/ 6207871 w 6207871"/>
              <a:gd name="connsiteY1" fmla="*/ 0 h 3981196"/>
              <a:gd name="connsiteX2" fmla="*/ 6207871 w 6207871"/>
              <a:gd name="connsiteY2" fmla="*/ 3967747 h 3981196"/>
              <a:gd name="connsiteX3" fmla="*/ 0 w 6207871"/>
              <a:gd name="connsiteY3" fmla="*/ 3981196 h 3981196"/>
              <a:gd name="connsiteX4" fmla="*/ 3961821 w 6207871"/>
              <a:gd name="connsiteY4" fmla="*/ 381 h 3981196"/>
              <a:gd name="connsiteX0" fmla="*/ 3984796 w 6230846"/>
              <a:gd name="connsiteY0" fmla="*/ 381 h 3981196"/>
              <a:gd name="connsiteX1" fmla="*/ 6230846 w 6230846"/>
              <a:gd name="connsiteY1" fmla="*/ 0 h 3981196"/>
              <a:gd name="connsiteX2" fmla="*/ 6230846 w 6230846"/>
              <a:gd name="connsiteY2" fmla="*/ 3967747 h 3981196"/>
              <a:gd name="connsiteX3" fmla="*/ 0 w 6230846"/>
              <a:gd name="connsiteY3" fmla="*/ 3981196 h 3981196"/>
              <a:gd name="connsiteX4" fmla="*/ 3984796 w 6230846"/>
              <a:gd name="connsiteY4" fmla="*/ 381 h 3981196"/>
              <a:gd name="connsiteX0" fmla="*/ 3984796 w 8344852"/>
              <a:gd name="connsiteY0" fmla="*/ 381 h 3981196"/>
              <a:gd name="connsiteX1" fmla="*/ 8344852 w 8344852"/>
              <a:gd name="connsiteY1" fmla="*/ 0 h 3981196"/>
              <a:gd name="connsiteX2" fmla="*/ 6230846 w 8344852"/>
              <a:gd name="connsiteY2" fmla="*/ 3967747 h 3981196"/>
              <a:gd name="connsiteX3" fmla="*/ 0 w 8344852"/>
              <a:gd name="connsiteY3" fmla="*/ 3981196 h 3981196"/>
              <a:gd name="connsiteX4" fmla="*/ 3984796 w 8344852"/>
              <a:gd name="connsiteY4" fmla="*/ 381 h 3981196"/>
              <a:gd name="connsiteX0" fmla="*/ 3984796 w 8344852"/>
              <a:gd name="connsiteY0" fmla="*/ 381 h 3981196"/>
              <a:gd name="connsiteX1" fmla="*/ 8344852 w 8344852"/>
              <a:gd name="connsiteY1" fmla="*/ 0 h 3981196"/>
              <a:gd name="connsiteX2" fmla="*/ 8344852 w 8344852"/>
              <a:gd name="connsiteY2" fmla="*/ 3967748 h 3981196"/>
              <a:gd name="connsiteX3" fmla="*/ 0 w 8344852"/>
              <a:gd name="connsiteY3" fmla="*/ 3981196 h 3981196"/>
              <a:gd name="connsiteX4" fmla="*/ 3984796 w 8344852"/>
              <a:gd name="connsiteY4" fmla="*/ 381 h 398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44852" h="3981196">
                <a:moveTo>
                  <a:pt x="3984796" y="381"/>
                </a:moveTo>
                <a:lnTo>
                  <a:pt x="8344852" y="0"/>
                </a:lnTo>
                <a:lnTo>
                  <a:pt x="8344852" y="3967748"/>
                </a:lnTo>
                <a:lnTo>
                  <a:pt x="0" y="3981196"/>
                </a:lnTo>
                <a:lnTo>
                  <a:pt x="3984796" y="381"/>
                </a:lnTo>
                <a:close/>
              </a:path>
            </a:pathLst>
          </a:cu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de-DE" dirty="0"/>
          </a:p>
        </p:txBody>
      </p:sp>
      <p:sp>
        <p:nvSpPr>
          <p:cNvPr id="19" name="Rechteck 9">
            <a:extLst>
              <a:ext uri="{FF2B5EF4-FFF2-40B4-BE49-F238E27FC236}">
                <a16:creationId xmlns:a16="http://schemas.microsoft.com/office/drawing/2014/main" id="{9FD71789-74E3-45C9-B1BA-98AEA75CF44C}"/>
              </a:ext>
            </a:extLst>
          </p:cNvPr>
          <p:cNvSpPr/>
          <p:nvPr userDrawn="1"/>
        </p:nvSpPr>
        <p:spPr>
          <a:xfrm>
            <a:off x="-1" y="3692352"/>
            <a:ext cx="9555747" cy="3185710"/>
          </a:xfrm>
          <a:custGeom>
            <a:avLst/>
            <a:gdLst>
              <a:gd name="connsiteX0" fmla="*/ 0 w 8810492"/>
              <a:gd name="connsiteY0" fmla="*/ 0 h 2937256"/>
              <a:gd name="connsiteX1" fmla="*/ 8810492 w 8810492"/>
              <a:gd name="connsiteY1" fmla="*/ 0 h 2937256"/>
              <a:gd name="connsiteX2" fmla="*/ 8810492 w 8810492"/>
              <a:gd name="connsiteY2" fmla="*/ 2937256 h 2937256"/>
              <a:gd name="connsiteX3" fmla="*/ 0 w 8810492"/>
              <a:gd name="connsiteY3" fmla="*/ 2937256 h 2937256"/>
              <a:gd name="connsiteX4" fmla="*/ 0 w 8810492"/>
              <a:gd name="connsiteY4" fmla="*/ 0 h 2937256"/>
              <a:gd name="connsiteX0" fmla="*/ 0 w 8810492"/>
              <a:gd name="connsiteY0" fmla="*/ 0 h 2937256"/>
              <a:gd name="connsiteX1" fmla="*/ 5858286 w 8810492"/>
              <a:gd name="connsiteY1" fmla="*/ 0 h 2937256"/>
              <a:gd name="connsiteX2" fmla="*/ 8810492 w 8810492"/>
              <a:gd name="connsiteY2" fmla="*/ 2937256 h 2937256"/>
              <a:gd name="connsiteX3" fmla="*/ 0 w 8810492"/>
              <a:gd name="connsiteY3" fmla="*/ 2937256 h 2937256"/>
              <a:gd name="connsiteX4" fmla="*/ 0 w 8810492"/>
              <a:gd name="connsiteY4" fmla="*/ 0 h 293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10492" h="2937256">
                <a:moveTo>
                  <a:pt x="0" y="0"/>
                </a:moveTo>
                <a:lnTo>
                  <a:pt x="5858286" y="0"/>
                </a:lnTo>
                <a:lnTo>
                  <a:pt x="8810492" y="2937256"/>
                </a:lnTo>
                <a:lnTo>
                  <a:pt x="0" y="293725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dirty="0"/>
              <a:t> </a:t>
            </a:r>
          </a:p>
        </p:txBody>
      </p:sp>
      <p:sp>
        <p:nvSpPr>
          <p:cNvPr id="20" name="Rechteck 8">
            <a:extLst>
              <a:ext uri="{FF2B5EF4-FFF2-40B4-BE49-F238E27FC236}">
                <a16:creationId xmlns:a16="http://schemas.microsoft.com/office/drawing/2014/main" id="{E0A106CA-E2A4-4455-BD1E-8B7BA6CDC669}"/>
              </a:ext>
            </a:extLst>
          </p:cNvPr>
          <p:cNvSpPr/>
          <p:nvPr userDrawn="1"/>
        </p:nvSpPr>
        <p:spPr>
          <a:xfrm>
            <a:off x="-709" y="2302249"/>
            <a:ext cx="6020777" cy="4581946"/>
          </a:xfrm>
          <a:custGeom>
            <a:avLst/>
            <a:gdLst>
              <a:gd name="connsiteX0" fmla="*/ 0 w 3587931"/>
              <a:gd name="connsiteY0" fmla="*/ 0 h 5307874"/>
              <a:gd name="connsiteX1" fmla="*/ 3587931 w 3587931"/>
              <a:gd name="connsiteY1" fmla="*/ 0 h 5307874"/>
              <a:gd name="connsiteX2" fmla="*/ 3587931 w 3587931"/>
              <a:gd name="connsiteY2" fmla="*/ 5307874 h 5307874"/>
              <a:gd name="connsiteX3" fmla="*/ 0 w 3587931"/>
              <a:gd name="connsiteY3" fmla="*/ 5307874 h 5307874"/>
              <a:gd name="connsiteX4" fmla="*/ 0 w 3587931"/>
              <a:gd name="connsiteY4" fmla="*/ 0 h 5307874"/>
              <a:gd name="connsiteX0" fmla="*/ 0 w 3587931"/>
              <a:gd name="connsiteY0" fmla="*/ 0 h 5307874"/>
              <a:gd name="connsiteX1" fmla="*/ 3587931 w 3587931"/>
              <a:gd name="connsiteY1" fmla="*/ 0 h 5307874"/>
              <a:gd name="connsiteX2" fmla="*/ 3587931 w 3587931"/>
              <a:gd name="connsiteY2" fmla="*/ 3657600 h 5307874"/>
              <a:gd name="connsiteX3" fmla="*/ 3587931 w 3587931"/>
              <a:gd name="connsiteY3" fmla="*/ 5307874 h 5307874"/>
              <a:gd name="connsiteX4" fmla="*/ 0 w 3587931"/>
              <a:gd name="connsiteY4" fmla="*/ 5307874 h 5307874"/>
              <a:gd name="connsiteX5" fmla="*/ 0 w 3587931"/>
              <a:gd name="connsiteY5" fmla="*/ 0 h 5307874"/>
              <a:gd name="connsiteX0" fmla="*/ 0 w 3587931"/>
              <a:gd name="connsiteY0" fmla="*/ 0 h 5307874"/>
              <a:gd name="connsiteX1" fmla="*/ 1463039 w 3587931"/>
              <a:gd name="connsiteY1" fmla="*/ 1445623 h 5307874"/>
              <a:gd name="connsiteX2" fmla="*/ 3587931 w 3587931"/>
              <a:gd name="connsiteY2" fmla="*/ 3657600 h 5307874"/>
              <a:gd name="connsiteX3" fmla="*/ 3587931 w 3587931"/>
              <a:gd name="connsiteY3" fmla="*/ 5307874 h 5307874"/>
              <a:gd name="connsiteX4" fmla="*/ 0 w 3587931"/>
              <a:gd name="connsiteY4" fmla="*/ 5307874 h 5307874"/>
              <a:gd name="connsiteX5" fmla="*/ 0 w 3587931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622765 w 3622765"/>
              <a:gd name="connsiteY2" fmla="*/ 3614057 h 5307874"/>
              <a:gd name="connsiteX3" fmla="*/ 3587931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622765 w 3622765"/>
              <a:gd name="connsiteY2" fmla="*/ 3614057 h 5307874"/>
              <a:gd name="connsiteX3" fmla="*/ 3622765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578520 w 3622765"/>
              <a:gd name="connsiteY2" fmla="*/ 3614057 h 5307874"/>
              <a:gd name="connsiteX3" fmla="*/ 3622765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593268"/>
              <a:gd name="connsiteY0" fmla="*/ 0 h 5307874"/>
              <a:gd name="connsiteX1" fmla="*/ 1463039 w 3593268"/>
              <a:gd name="connsiteY1" fmla="*/ 1445623 h 5307874"/>
              <a:gd name="connsiteX2" fmla="*/ 3578520 w 3593268"/>
              <a:gd name="connsiteY2" fmla="*/ 3614057 h 5307874"/>
              <a:gd name="connsiteX3" fmla="*/ 3593268 w 3593268"/>
              <a:gd name="connsiteY3" fmla="*/ 5307874 h 5307874"/>
              <a:gd name="connsiteX4" fmla="*/ 0 w 3593268"/>
              <a:gd name="connsiteY4" fmla="*/ 5307874 h 5307874"/>
              <a:gd name="connsiteX5" fmla="*/ 0 w 3593268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63771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71146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78520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99785"/>
              <a:gd name="connsiteY0" fmla="*/ 0 h 3872478"/>
              <a:gd name="connsiteX1" fmla="*/ 1484304 w 3599785"/>
              <a:gd name="connsiteY1" fmla="*/ 10227 h 3872478"/>
              <a:gd name="connsiteX2" fmla="*/ 3599785 w 3599785"/>
              <a:gd name="connsiteY2" fmla="*/ 2178661 h 3872478"/>
              <a:gd name="connsiteX3" fmla="*/ 3599785 w 3599785"/>
              <a:gd name="connsiteY3" fmla="*/ 3872478 h 3872478"/>
              <a:gd name="connsiteX4" fmla="*/ 21265 w 3599785"/>
              <a:gd name="connsiteY4" fmla="*/ 3872478 h 3872478"/>
              <a:gd name="connsiteX5" fmla="*/ 0 w 3599785"/>
              <a:gd name="connsiteY5" fmla="*/ 0 h 3872478"/>
              <a:gd name="connsiteX0" fmla="*/ 0 w 3599785"/>
              <a:gd name="connsiteY0" fmla="*/ 0 h 4223352"/>
              <a:gd name="connsiteX1" fmla="*/ 1484304 w 3599785"/>
              <a:gd name="connsiteY1" fmla="*/ 10227 h 4223352"/>
              <a:gd name="connsiteX2" fmla="*/ 3599785 w 3599785"/>
              <a:gd name="connsiteY2" fmla="*/ 2178661 h 4223352"/>
              <a:gd name="connsiteX3" fmla="*/ 3589153 w 3599785"/>
              <a:gd name="connsiteY3" fmla="*/ 4223352 h 4223352"/>
              <a:gd name="connsiteX4" fmla="*/ 21265 w 3599785"/>
              <a:gd name="connsiteY4" fmla="*/ 3872478 h 4223352"/>
              <a:gd name="connsiteX5" fmla="*/ 0 w 3599785"/>
              <a:gd name="connsiteY5" fmla="*/ 0 h 4223352"/>
              <a:gd name="connsiteX0" fmla="*/ 0 w 3599785"/>
              <a:gd name="connsiteY0" fmla="*/ 0 h 4223352"/>
              <a:gd name="connsiteX1" fmla="*/ 1484304 w 3599785"/>
              <a:gd name="connsiteY1" fmla="*/ 10227 h 4223352"/>
              <a:gd name="connsiteX2" fmla="*/ 3599785 w 3599785"/>
              <a:gd name="connsiteY2" fmla="*/ 2178661 h 4223352"/>
              <a:gd name="connsiteX3" fmla="*/ 3589153 w 3599785"/>
              <a:gd name="connsiteY3" fmla="*/ 4223352 h 4223352"/>
              <a:gd name="connsiteX4" fmla="*/ 0 w 3599785"/>
              <a:gd name="connsiteY4" fmla="*/ 4212720 h 4223352"/>
              <a:gd name="connsiteX5" fmla="*/ 0 w 3599785"/>
              <a:gd name="connsiteY5" fmla="*/ 0 h 4223352"/>
              <a:gd name="connsiteX0" fmla="*/ 0 w 3599785"/>
              <a:gd name="connsiteY0" fmla="*/ 7190 h 4230542"/>
              <a:gd name="connsiteX1" fmla="*/ 1484304 w 3599785"/>
              <a:gd name="connsiteY1" fmla="*/ 0 h 4230542"/>
              <a:gd name="connsiteX2" fmla="*/ 3599785 w 3599785"/>
              <a:gd name="connsiteY2" fmla="*/ 2185851 h 4230542"/>
              <a:gd name="connsiteX3" fmla="*/ 3589153 w 3599785"/>
              <a:gd name="connsiteY3" fmla="*/ 4230542 h 4230542"/>
              <a:gd name="connsiteX4" fmla="*/ 0 w 3599785"/>
              <a:gd name="connsiteY4" fmla="*/ 4219910 h 4230542"/>
              <a:gd name="connsiteX5" fmla="*/ 0 w 3599785"/>
              <a:gd name="connsiteY5" fmla="*/ 7190 h 4230542"/>
              <a:gd name="connsiteX0" fmla="*/ 0 w 3607160"/>
              <a:gd name="connsiteY0" fmla="*/ 14564 h 4230542"/>
              <a:gd name="connsiteX1" fmla="*/ 1491679 w 3607160"/>
              <a:gd name="connsiteY1" fmla="*/ 0 h 4230542"/>
              <a:gd name="connsiteX2" fmla="*/ 3607160 w 3607160"/>
              <a:gd name="connsiteY2" fmla="*/ 2185851 h 4230542"/>
              <a:gd name="connsiteX3" fmla="*/ 3596528 w 3607160"/>
              <a:gd name="connsiteY3" fmla="*/ 4230542 h 4230542"/>
              <a:gd name="connsiteX4" fmla="*/ 7375 w 3607160"/>
              <a:gd name="connsiteY4" fmla="*/ 4219910 h 4230542"/>
              <a:gd name="connsiteX5" fmla="*/ 0 w 3607160"/>
              <a:gd name="connsiteY5" fmla="*/ 14564 h 4230542"/>
              <a:gd name="connsiteX0" fmla="*/ 709 w 3600495"/>
              <a:gd name="connsiteY0" fmla="*/ 0 h 4407707"/>
              <a:gd name="connsiteX1" fmla="*/ 1485014 w 3600495"/>
              <a:gd name="connsiteY1" fmla="*/ 177165 h 4407707"/>
              <a:gd name="connsiteX2" fmla="*/ 3600495 w 3600495"/>
              <a:gd name="connsiteY2" fmla="*/ 2363016 h 4407707"/>
              <a:gd name="connsiteX3" fmla="*/ 3589863 w 3600495"/>
              <a:gd name="connsiteY3" fmla="*/ 4407707 h 4407707"/>
              <a:gd name="connsiteX4" fmla="*/ 710 w 3600495"/>
              <a:gd name="connsiteY4" fmla="*/ 4397075 h 4407707"/>
              <a:gd name="connsiteX5" fmla="*/ 709 w 3600495"/>
              <a:gd name="connsiteY5" fmla="*/ 0 h 4407707"/>
              <a:gd name="connsiteX0" fmla="*/ 709 w 3600495"/>
              <a:gd name="connsiteY0" fmla="*/ 0 h 4230727"/>
              <a:gd name="connsiteX1" fmla="*/ 1485014 w 3600495"/>
              <a:gd name="connsiteY1" fmla="*/ 185 h 4230727"/>
              <a:gd name="connsiteX2" fmla="*/ 3600495 w 3600495"/>
              <a:gd name="connsiteY2" fmla="*/ 2186036 h 4230727"/>
              <a:gd name="connsiteX3" fmla="*/ 3589863 w 3600495"/>
              <a:gd name="connsiteY3" fmla="*/ 4230727 h 4230727"/>
              <a:gd name="connsiteX4" fmla="*/ 710 w 3600495"/>
              <a:gd name="connsiteY4" fmla="*/ 4220095 h 4230727"/>
              <a:gd name="connsiteX5" fmla="*/ 709 w 3600495"/>
              <a:gd name="connsiteY5" fmla="*/ 0 h 4230727"/>
              <a:gd name="connsiteX0" fmla="*/ 709 w 5551215"/>
              <a:gd name="connsiteY0" fmla="*/ 0 h 4232550"/>
              <a:gd name="connsiteX1" fmla="*/ 1485014 w 5551215"/>
              <a:gd name="connsiteY1" fmla="*/ 185 h 4232550"/>
              <a:gd name="connsiteX2" fmla="*/ 5551215 w 5551215"/>
              <a:gd name="connsiteY2" fmla="*/ 4232550 h 4232550"/>
              <a:gd name="connsiteX3" fmla="*/ 3589863 w 5551215"/>
              <a:gd name="connsiteY3" fmla="*/ 4230727 h 4232550"/>
              <a:gd name="connsiteX4" fmla="*/ 710 w 5551215"/>
              <a:gd name="connsiteY4" fmla="*/ 4220095 h 4232550"/>
              <a:gd name="connsiteX5" fmla="*/ 709 w 5551215"/>
              <a:gd name="connsiteY5" fmla="*/ 0 h 4232550"/>
              <a:gd name="connsiteX0" fmla="*/ 709 w 5551215"/>
              <a:gd name="connsiteY0" fmla="*/ 0 h 4232550"/>
              <a:gd name="connsiteX1" fmla="*/ 1485014 w 5551215"/>
              <a:gd name="connsiteY1" fmla="*/ 185 h 4232550"/>
              <a:gd name="connsiteX2" fmla="*/ 5551215 w 5551215"/>
              <a:gd name="connsiteY2" fmla="*/ 4232550 h 4232550"/>
              <a:gd name="connsiteX3" fmla="*/ 710 w 5551215"/>
              <a:gd name="connsiteY3" fmla="*/ 4220095 h 4232550"/>
              <a:gd name="connsiteX4" fmla="*/ 709 w 5551215"/>
              <a:gd name="connsiteY4" fmla="*/ 0 h 4232550"/>
              <a:gd name="connsiteX0" fmla="*/ 709 w 5551215"/>
              <a:gd name="connsiteY0" fmla="*/ 0 h 4224599"/>
              <a:gd name="connsiteX1" fmla="*/ 1485014 w 5551215"/>
              <a:gd name="connsiteY1" fmla="*/ 185 h 4224599"/>
              <a:gd name="connsiteX2" fmla="*/ 5551215 w 5551215"/>
              <a:gd name="connsiteY2" fmla="*/ 4224599 h 4224599"/>
              <a:gd name="connsiteX3" fmla="*/ 710 w 5551215"/>
              <a:gd name="connsiteY3" fmla="*/ 4220095 h 4224599"/>
              <a:gd name="connsiteX4" fmla="*/ 709 w 5551215"/>
              <a:gd name="connsiteY4" fmla="*/ 0 h 422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1215" h="4224599">
                <a:moveTo>
                  <a:pt x="709" y="0"/>
                </a:moveTo>
                <a:lnTo>
                  <a:pt x="1485014" y="185"/>
                </a:lnTo>
                <a:lnTo>
                  <a:pt x="5551215" y="4224599"/>
                </a:lnTo>
                <a:lnTo>
                  <a:pt x="710" y="4220095"/>
                </a:lnTo>
                <a:cubicBezTo>
                  <a:pt x="-1748" y="2818313"/>
                  <a:pt x="3167" y="1401782"/>
                  <a:pt x="709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de-DE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322802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First </a:t>
            </a:r>
            <a:r>
              <a:rPr lang="de-DE" dirty="0" err="1"/>
              <a:t>name</a:t>
            </a:r>
            <a:r>
              <a:rPr lang="de-DE" dirty="0"/>
              <a:t> Last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355456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Organizational unit of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239801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</a:t>
            </a:r>
            <a:r>
              <a:rPr lang="en-US" noProof="0" dirty="0"/>
              <a:t>May 4, </a:t>
            </a:r>
            <a:r>
              <a:rPr lang="de-DE" dirty="0"/>
              <a:t>2022</a:t>
            </a:r>
          </a:p>
        </p:txBody>
      </p:sp>
      <p:pic>
        <p:nvPicPr>
          <p:cNvPr id="23" name="Grafik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983"/>
            <a:ext cx="1764000" cy="51157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B1E2FCC-C414-4209-BCBE-671E56BD8DE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18034" y="232245"/>
            <a:ext cx="1228719" cy="506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5F51392-03FF-4DC5-8091-0D9842C3B4C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503" y="268275"/>
            <a:ext cx="1717510" cy="56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18043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ein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2 Inhalt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1138"/>
            <a:ext cx="5195887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quarter" idx="15"/>
          </p:nvPr>
        </p:nvSpPr>
        <p:spPr>
          <a:xfrm>
            <a:off x="6267450" y="1481138"/>
            <a:ext cx="5195887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7373242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51958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070849" y="1484314"/>
            <a:ext cx="3384549" cy="43449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69992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39803747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und Bild_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0" y="4101152"/>
            <a:ext cx="12191999" cy="2028186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10580687" cy="239847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4580503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und Bild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070849" y="1484314"/>
            <a:ext cx="4121151" cy="4645024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69992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097579242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>
          <a:xfrm>
            <a:off x="874713" y="1481138"/>
            <a:ext cx="3398837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quarter" idx="14"/>
          </p:nvPr>
        </p:nvSpPr>
        <p:spPr>
          <a:xfrm>
            <a:off x="4457699" y="1481138"/>
            <a:ext cx="3416301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Inhaltsplatzhalter 3"/>
          <p:cNvSpPr>
            <a:spLocks noGrp="1"/>
          </p:cNvSpPr>
          <p:nvPr>
            <p:ph sz="quarter" idx="15"/>
          </p:nvPr>
        </p:nvSpPr>
        <p:spPr>
          <a:xfrm>
            <a:off x="8070850" y="1481138"/>
            <a:ext cx="3384550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und 4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6"/>
          </p:nvPr>
        </p:nvSpPr>
        <p:spPr>
          <a:xfrm>
            <a:off x="5365750" y="1484313"/>
            <a:ext cx="6089650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 dirty="0"/>
          </a:p>
        </p:txBody>
      </p:sp>
      <p:pic>
        <p:nvPicPr>
          <p:cNvPr id="3" name="Grafik 2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5029" cy="514800"/>
          </a:xfrm>
          <a:prstGeom prst="rect">
            <a:avLst/>
          </a:prstGeom>
        </p:spPr>
      </p:pic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213748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First name Last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noProof="0" dirty="0" err="1"/>
              <a:t>Titelmasterformat</a:t>
            </a:r>
            <a:endParaRPr lang="en-US" noProof="0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err="1"/>
              <a:t>Formatvorlage</a:t>
            </a:r>
            <a:r>
              <a:rPr lang="en-US" noProof="0" dirty="0"/>
              <a:t> des </a:t>
            </a:r>
            <a:r>
              <a:rPr lang="en-US" noProof="0" dirty="0" err="1"/>
              <a:t>Untertitelmasters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246402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Organizational unit of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244128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Location or occasion of the presentation // May 4, 2022</a:t>
            </a:r>
          </a:p>
        </p:txBody>
      </p:sp>
    </p:spTree>
    <p:extLst>
      <p:ext uri="{BB962C8B-B14F-4D97-AF65-F5344CB8AC3E}">
        <p14:creationId xmlns:p14="http://schemas.microsoft.com/office/powerpoint/2010/main" val="1396564381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 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6267450" y="368305"/>
            <a:ext cx="5046135" cy="66214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2400" dirty="0">
                <a:solidFill>
                  <a:schemeClr val="accent1"/>
                </a:solidFill>
              </a:rPr>
              <a:t>Titelmasterformat durch Klicken bearbeiten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67507"/>
            <a:ext cx="5195887" cy="662781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>
          <a:xfrm>
            <a:off x="874713" y="1484313"/>
            <a:ext cx="51958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quarter" idx="13"/>
          </p:nvPr>
        </p:nvSpPr>
        <p:spPr>
          <a:xfrm>
            <a:off x="6273895" y="1486586"/>
            <a:ext cx="51958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676531681"/>
      </p:ext>
    </p:extLst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18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9" name="Bildplatzhalter 2"/>
          <p:cNvSpPr>
            <a:spLocks noGrp="1"/>
          </p:cNvSpPr>
          <p:nvPr>
            <p:ph type="pic" sz="quarter" idx="10"/>
          </p:nvPr>
        </p:nvSpPr>
        <p:spPr>
          <a:xfrm>
            <a:off x="879785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0" name="Bildplatzhalter 2"/>
          <p:cNvSpPr>
            <a:spLocks noGrp="1"/>
          </p:cNvSpPr>
          <p:nvPr>
            <p:ph type="pic" sz="quarter" idx="11"/>
          </p:nvPr>
        </p:nvSpPr>
        <p:spPr>
          <a:xfrm>
            <a:off x="2579023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1" name="Bildplatzhalter 2"/>
          <p:cNvSpPr>
            <a:spLocks noGrp="1"/>
          </p:cNvSpPr>
          <p:nvPr>
            <p:ph type="pic" sz="quarter" idx="12"/>
          </p:nvPr>
        </p:nvSpPr>
        <p:spPr>
          <a:xfrm>
            <a:off x="4278261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2" name="Bildplatzhalter 2"/>
          <p:cNvSpPr>
            <a:spLocks noGrp="1"/>
          </p:cNvSpPr>
          <p:nvPr>
            <p:ph type="pic" sz="quarter" idx="13"/>
          </p:nvPr>
        </p:nvSpPr>
        <p:spPr>
          <a:xfrm>
            <a:off x="5977499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7676735" y="1037468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4" name="Bildplatzhalter 2"/>
          <p:cNvSpPr>
            <a:spLocks noGrp="1"/>
          </p:cNvSpPr>
          <p:nvPr>
            <p:ph type="pic" sz="quarter" idx="15"/>
          </p:nvPr>
        </p:nvSpPr>
        <p:spPr>
          <a:xfrm>
            <a:off x="887333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5" name="Bildplatzhalter 2"/>
          <p:cNvSpPr>
            <a:spLocks noGrp="1"/>
          </p:cNvSpPr>
          <p:nvPr>
            <p:ph type="pic" sz="quarter" idx="16"/>
          </p:nvPr>
        </p:nvSpPr>
        <p:spPr>
          <a:xfrm>
            <a:off x="2586571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6" name="Bildplatzhalter 2"/>
          <p:cNvSpPr>
            <a:spLocks noGrp="1"/>
          </p:cNvSpPr>
          <p:nvPr>
            <p:ph type="pic" sz="quarter" idx="17"/>
          </p:nvPr>
        </p:nvSpPr>
        <p:spPr>
          <a:xfrm>
            <a:off x="4285809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7" name="Bildplatzhalter 2"/>
          <p:cNvSpPr>
            <a:spLocks noGrp="1"/>
          </p:cNvSpPr>
          <p:nvPr>
            <p:ph type="pic" sz="quarter" idx="18"/>
          </p:nvPr>
        </p:nvSpPr>
        <p:spPr>
          <a:xfrm>
            <a:off x="5985047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8" name="Bildplatzhalter 2"/>
          <p:cNvSpPr>
            <a:spLocks noGrp="1"/>
          </p:cNvSpPr>
          <p:nvPr>
            <p:ph type="pic" sz="quarter" idx="19"/>
          </p:nvPr>
        </p:nvSpPr>
        <p:spPr>
          <a:xfrm>
            <a:off x="7684283" y="274705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9" name="Bildplatzhalter 2"/>
          <p:cNvSpPr>
            <a:spLocks noGrp="1"/>
          </p:cNvSpPr>
          <p:nvPr>
            <p:ph type="pic" sz="quarter" idx="20"/>
          </p:nvPr>
        </p:nvSpPr>
        <p:spPr>
          <a:xfrm>
            <a:off x="885829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0" name="Bildplatzhalter 2"/>
          <p:cNvSpPr>
            <a:spLocks noGrp="1"/>
          </p:cNvSpPr>
          <p:nvPr>
            <p:ph type="pic" sz="quarter" idx="21"/>
          </p:nvPr>
        </p:nvSpPr>
        <p:spPr>
          <a:xfrm>
            <a:off x="2585067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1" name="Bildplatzhalter 2"/>
          <p:cNvSpPr>
            <a:spLocks noGrp="1"/>
          </p:cNvSpPr>
          <p:nvPr>
            <p:ph type="pic" sz="quarter" idx="22"/>
          </p:nvPr>
        </p:nvSpPr>
        <p:spPr>
          <a:xfrm>
            <a:off x="4284305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2" name="Bildplatzhalter 2"/>
          <p:cNvSpPr>
            <a:spLocks noGrp="1"/>
          </p:cNvSpPr>
          <p:nvPr>
            <p:ph type="pic" sz="quarter" idx="23"/>
          </p:nvPr>
        </p:nvSpPr>
        <p:spPr>
          <a:xfrm>
            <a:off x="5983543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3" name="Bildplatzhalter 2"/>
          <p:cNvSpPr>
            <a:spLocks noGrp="1"/>
          </p:cNvSpPr>
          <p:nvPr>
            <p:ph type="pic" sz="quarter" idx="24"/>
          </p:nvPr>
        </p:nvSpPr>
        <p:spPr>
          <a:xfrm>
            <a:off x="7682779" y="444759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4" name="Bildplatzhalter 2"/>
          <p:cNvSpPr>
            <a:spLocks noGrp="1"/>
          </p:cNvSpPr>
          <p:nvPr>
            <p:ph type="pic" sz="quarter" idx="25"/>
          </p:nvPr>
        </p:nvSpPr>
        <p:spPr>
          <a:xfrm>
            <a:off x="9385079" y="1037468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5" name="Bildplatzhalter 2"/>
          <p:cNvSpPr>
            <a:spLocks noGrp="1"/>
          </p:cNvSpPr>
          <p:nvPr>
            <p:ph type="pic" sz="quarter" idx="26"/>
          </p:nvPr>
        </p:nvSpPr>
        <p:spPr>
          <a:xfrm>
            <a:off x="9385079" y="274705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6" name="Bildplatzhalter 2"/>
          <p:cNvSpPr>
            <a:spLocks noGrp="1"/>
          </p:cNvSpPr>
          <p:nvPr>
            <p:ph type="pic" sz="quarter" idx="27"/>
          </p:nvPr>
        </p:nvSpPr>
        <p:spPr>
          <a:xfrm>
            <a:off x="9383575" y="444759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8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879785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1"/>
          </p:nvPr>
        </p:nvSpPr>
        <p:spPr>
          <a:xfrm>
            <a:off x="3575257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12"/>
          </p:nvPr>
        </p:nvSpPr>
        <p:spPr>
          <a:xfrm>
            <a:off x="6270729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3"/>
          </p:nvPr>
        </p:nvSpPr>
        <p:spPr>
          <a:xfrm>
            <a:off x="8966200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14"/>
          </p:nvPr>
        </p:nvSpPr>
        <p:spPr>
          <a:xfrm>
            <a:off x="880142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3" name="Bildplatzhalter 2"/>
          <p:cNvSpPr>
            <a:spLocks noGrp="1"/>
          </p:cNvSpPr>
          <p:nvPr>
            <p:ph type="pic" sz="quarter" idx="15"/>
          </p:nvPr>
        </p:nvSpPr>
        <p:spPr>
          <a:xfrm>
            <a:off x="3575614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6"/>
          </p:nvPr>
        </p:nvSpPr>
        <p:spPr>
          <a:xfrm>
            <a:off x="6271086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17"/>
          </p:nvPr>
        </p:nvSpPr>
        <p:spPr>
          <a:xfrm>
            <a:off x="8966557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60595210"/>
      </p:ext>
    </p:extLst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6 Bild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9703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3"/>
          </p:nvPr>
        </p:nvSpPr>
        <p:spPr>
          <a:xfrm>
            <a:off x="4081331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14"/>
          </p:nvPr>
        </p:nvSpPr>
        <p:spPr>
          <a:xfrm>
            <a:off x="8152960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6" name="Bildplatzhalter 2"/>
          <p:cNvSpPr>
            <a:spLocks noGrp="1"/>
          </p:cNvSpPr>
          <p:nvPr>
            <p:ph type="pic" sz="quarter" idx="15"/>
          </p:nvPr>
        </p:nvSpPr>
        <p:spPr>
          <a:xfrm>
            <a:off x="5151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sz="quarter" idx="16"/>
          </p:nvPr>
        </p:nvSpPr>
        <p:spPr>
          <a:xfrm>
            <a:off x="4076779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8" name="Bildplatzhalter 2"/>
          <p:cNvSpPr>
            <a:spLocks noGrp="1"/>
          </p:cNvSpPr>
          <p:nvPr>
            <p:ph type="pic" sz="quarter" idx="17"/>
          </p:nvPr>
        </p:nvSpPr>
        <p:spPr>
          <a:xfrm>
            <a:off x="8148408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3458194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5000380"/>
      </p:ext>
    </p:extLst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59359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5"/>
              </a:gs>
              <a:gs pos="100000">
                <a:schemeClr val="accent4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42841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blauverlau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 dirty="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213748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First name Last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noProof="0" dirty="0" err="1"/>
              <a:t>Titelmasterformat</a:t>
            </a:r>
            <a:endParaRPr lang="en-US" noProof="0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err="1"/>
              <a:t>Formatvorlage</a:t>
            </a:r>
            <a:r>
              <a:rPr lang="en-US" noProof="0" dirty="0"/>
              <a:t> des </a:t>
            </a:r>
            <a:r>
              <a:rPr lang="en-US" noProof="0" dirty="0" err="1"/>
              <a:t>Untertitelmasters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246402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Organizational unit of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244128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Location or occasion of the presentation // May 4, 2022</a:t>
            </a:r>
          </a:p>
        </p:txBody>
      </p:sp>
      <p:pic>
        <p:nvPicPr>
          <p:cNvPr id="20" name="Grafik 19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5029" cy="5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81077"/>
      </p:ext>
    </p:extLst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12933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823237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213748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First name Last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US" noProof="0" dirty="0" err="1"/>
              <a:t>Titelmasterformat</a:t>
            </a:r>
            <a:endParaRPr lang="en-US" noProof="0" dirty="0"/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err="1"/>
              <a:t>Formatvorlage</a:t>
            </a:r>
            <a:r>
              <a:rPr lang="en-US" noProof="0" dirty="0"/>
              <a:t> des </a:t>
            </a:r>
            <a:r>
              <a:rPr lang="en-US" noProof="0" dirty="0" err="1"/>
              <a:t>Untertitelmasters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246402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Organizational unit of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244128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Location or occasion of the presentation // May 4, 2022</a:t>
            </a:r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983"/>
            <a:ext cx="1764000" cy="51157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CF33A51-5799-4E1C-9781-C33AC21FDD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18034" y="232245"/>
            <a:ext cx="1228719" cy="5067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D9E2090-5114-49AF-AC59-4446A423F87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503" y="268275"/>
            <a:ext cx="1717510" cy="56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9847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folie_TUD_Fot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322802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First </a:t>
            </a:r>
            <a:r>
              <a:rPr lang="de-DE" dirty="0" err="1"/>
              <a:t>name</a:t>
            </a:r>
            <a:r>
              <a:rPr lang="de-DE" dirty="0"/>
              <a:t> Last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355456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Organizational unit of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292700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</a:t>
            </a:r>
            <a:r>
              <a:rPr lang="en-US" noProof="0" dirty="0"/>
              <a:t>May 4, </a:t>
            </a:r>
            <a:r>
              <a:rPr lang="de-DE" dirty="0"/>
              <a:t>2022</a:t>
            </a:r>
          </a:p>
        </p:txBody>
      </p:sp>
      <p:sp>
        <p:nvSpPr>
          <p:cNvPr id="5" name="Bildplatzhalter 4" descr="Logo. Schriftzug &quot;Technische Universität Dresden&quot;. Links davon befindet sich ein Achteck, das in zwei Bereiche aufgeteilt ist, die zusammen die Buchstaben &quot;T&quot; und &quot;U&quot; ergeben." title="Logo der TU Dresden"/>
          <p:cNvSpPr>
            <a:spLocks noGrp="1"/>
          </p:cNvSpPr>
          <p:nvPr>
            <p:ph type="pic" sz="quarter" idx="15"/>
          </p:nvPr>
        </p:nvSpPr>
        <p:spPr>
          <a:xfrm>
            <a:off x="286458" y="346075"/>
            <a:ext cx="1764000" cy="5148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9" r="-29"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0371C0B-90AC-4A52-B346-6077C67D64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18034" y="232245"/>
            <a:ext cx="1228719" cy="5067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6636BC-BE47-4983-AFA3-0EB4592E520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503" y="268275"/>
            <a:ext cx="1717510" cy="56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703687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_TUD_weiß+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7" name="Bildplatzhalter 4" descr="Logo. Schriftzug &quot;Technische Universität Dresden&quot;. Links davon befindet sich ein Achteck, das in zwei Bereiche aufgeteilt ist, die zusammen die Buchstaben &quot;T&quot; und &quot;U&quot; ergeben." title="Logo der TU Dresden"/>
          <p:cNvSpPr>
            <a:spLocks noGrp="1"/>
          </p:cNvSpPr>
          <p:nvPr>
            <p:ph type="pic" sz="quarter" idx="15"/>
          </p:nvPr>
        </p:nvSpPr>
        <p:spPr>
          <a:xfrm>
            <a:off x="290304" y="349731"/>
            <a:ext cx="1764000" cy="514800"/>
          </a:xfrm>
          <a:blipFill dpi="0" rotWithShape="1">
            <a:blip r:embed="rId2"/>
            <a:srcRect/>
            <a:stretch>
              <a:fillRect l="-29" r="-29"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322802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First </a:t>
            </a:r>
            <a:r>
              <a:rPr lang="de-DE" dirty="0" err="1"/>
              <a:t>name</a:t>
            </a:r>
            <a:r>
              <a:rPr lang="de-DE" dirty="0"/>
              <a:t> Last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355456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Organizational unit of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239801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</a:t>
            </a:r>
            <a:r>
              <a:rPr lang="en-US" noProof="0" dirty="0"/>
              <a:t>May 4, </a:t>
            </a:r>
            <a:r>
              <a:rPr lang="de-DE" dirty="0"/>
              <a:t>2022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9F29762-6532-4E42-B7DE-24243D70B5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18034" y="232245"/>
            <a:ext cx="1228719" cy="5067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B3137D-6F99-4763-8ACE-2B9BC9D893C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503" y="268275"/>
            <a:ext cx="1717510" cy="56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02337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elfolie_TUD_Fot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1204913"/>
            <a:ext cx="12192000" cy="56530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322802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First </a:t>
            </a:r>
            <a:r>
              <a:rPr lang="de-DE" dirty="0" err="1"/>
              <a:t>name</a:t>
            </a:r>
            <a:r>
              <a:rPr lang="de-DE" dirty="0"/>
              <a:t> Last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355456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Organizational unit of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239801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</a:t>
            </a:r>
            <a:r>
              <a:rPr lang="en-US" noProof="0" dirty="0"/>
              <a:t>May 4, </a:t>
            </a:r>
            <a:r>
              <a:rPr lang="de-DE" dirty="0"/>
              <a:t>2022</a:t>
            </a:r>
          </a:p>
        </p:txBody>
      </p: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983"/>
            <a:ext cx="1764000" cy="51157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B6009231-582D-4024-B977-862D607853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18034" y="232245"/>
            <a:ext cx="1228719" cy="5067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7CFE1D-3DF4-4CC9-BF2A-6517CFCD51A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503" y="268275"/>
            <a:ext cx="1717510" cy="56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62892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chemeClr val="accent5"/>
              </a:gs>
              <a:gs pos="100000">
                <a:schemeClr val="accent4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322802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First </a:t>
            </a:r>
            <a:r>
              <a:rPr lang="de-DE" dirty="0" err="1"/>
              <a:t>name</a:t>
            </a:r>
            <a:r>
              <a:rPr lang="de-DE" dirty="0"/>
              <a:t> Last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355456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Organizational unit of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353183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Location or occasion of the presentation // May 4, 2022</a:t>
            </a:r>
          </a:p>
        </p:txBody>
      </p:sp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983"/>
            <a:ext cx="1764000" cy="51157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11E29BA-829E-480A-A5A6-9CE5B54789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18034" y="232245"/>
            <a:ext cx="1228719" cy="506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FA2785-3807-4A01-8115-877D5C422A2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503" y="268275"/>
            <a:ext cx="1717510" cy="56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0520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rgbClr val="951B81"/>
              </a:gs>
              <a:gs pos="100000">
                <a:srgbClr val="59358C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322802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First </a:t>
            </a:r>
            <a:r>
              <a:rPr lang="de-DE" dirty="0" err="1"/>
              <a:t>name</a:t>
            </a:r>
            <a:r>
              <a:rPr lang="de-DE" dirty="0"/>
              <a:t> Last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355456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Organizational unit of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353183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Location or occasion of the presentation // May 4, 2022</a:t>
            </a:r>
          </a:p>
        </p:txBody>
      </p:sp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983"/>
            <a:ext cx="1764000" cy="51157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5C90D29-4A6C-4930-8481-1ADABD73F7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18034" y="232245"/>
            <a:ext cx="1228719" cy="506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916C252-0344-47AC-86EE-01AB3707A3D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503" y="268275"/>
            <a:ext cx="1717510" cy="56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69740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3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4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This is a heading</a:t>
            </a:r>
            <a:br>
              <a:rPr lang="en-US" noProof="0" dirty="0"/>
            </a:br>
            <a:r>
              <a:rPr lang="en-US" noProof="0" dirty="0"/>
              <a:t>with two lines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First text level (16 </a:t>
            </a:r>
            <a:r>
              <a:rPr lang="en-US" noProof="0" dirty="0" err="1"/>
              <a:t>pt</a:t>
            </a:r>
            <a:r>
              <a:rPr lang="en-US" noProof="0" dirty="0"/>
              <a:t> up to level 4)</a:t>
            </a:r>
          </a:p>
          <a:p>
            <a:pPr lvl="1"/>
            <a:r>
              <a:rPr lang="en-US" noProof="0" dirty="0"/>
              <a:t>Second text level for enumerations</a:t>
            </a:r>
          </a:p>
          <a:p>
            <a:pPr lvl="2"/>
            <a:r>
              <a:rPr lang="en-US" noProof="0" dirty="0"/>
              <a:t>Third text level if there is a lot of text (14pt)</a:t>
            </a:r>
          </a:p>
          <a:p>
            <a:pPr lvl="3"/>
            <a:r>
              <a:rPr lang="en-US" noProof="0" dirty="0"/>
              <a:t>Fourth text level for enumerations if there is a lot of text</a:t>
            </a:r>
          </a:p>
          <a:p>
            <a:pPr lvl="4"/>
            <a:r>
              <a:rPr lang="en-US" noProof="0" dirty="0"/>
              <a:t>Fifth text level (14 </a:t>
            </a:r>
            <a:r>
              <a:rPr lang="en-US" noProof="0" dirty="0" err="1"/>
              <a:t>pt</a:t>
            </a:r>
            <a:r>
              <a:rPr lang="en-US" noProof="0" dirty="0"/>
              <a:t> for all subsequent levels)</a:t>
            </a:r>
          </a:p>
          <a:p>
            <a:pPr lvl="5"/>
            <a:r>
              <a:rPr lang="en-US" noProof="0" dirty="0"/>
              <a:t>Sixth text level for enumerations if there is a lot of text</a:t>
            </a:r>
          </a:p>
          <a:p>
            <a:pPr lvl="6"/>
            <a:r>
              <a:rPr lang="en-US" noProof="0" dirty="0"/>
              <a:t>Seventh text level for enumerations if there is a lot of text</a:t>
            </a:r>
          </a:p>
          <a:p>
            <a:pPr lvl="7"/>
            <a:r>
              <a:rPr lang="en-US" noProof="0" dirty="0"/>
              <a:t>Eighth text level for enumerations if there is a lot of text</a:t>
            </a:r>
          </a:p>
          <a:p>
            <a:pPr lvl="8"/>
            <a:r>
              <a:rPr lang="en-US" noProof="0" dirty="0"/>
              <a:t>Ninth text level for enumerations if there is a lot of text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2477770" y="6319797"/>
            <a:ext cx="4485005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2"/>
                </a:solidFill>
              </a:rPr>
              <a:t>Title of the presentation</a:t>
            </a:r>
          </a:p>
          <a:p>
            <a:pPr algn="l"/>
            <a:r>
              <a:rPr lang="en-US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Organizational unit of TU Dresden / </a:t>
            </a:r>
            <a:r>
              <a:rPr lang="en-US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Last Name, First Name of the speaker</a:t>
            </a:r>
            <a:endParaRPr lang="en-US" sz="80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/>
            <a:r>
              <a:rPr lang="en-US" sz="800" kern="1200" noProof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Location or occasion of the presentation // May</a:t>
            </a:r>
            <a:r>
              <a:rPr lang="en-US" sz="800" kern="1200" baseline="0" noProof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4</a:t>
            </a:r>
            <a:r>
              <a:rPr lang="en-US" sz="800" kern="1200" noProof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2022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715772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</a:t>
            </a:r>
            <a:r>
              <a:rPr lang="de-DE" sz="800" baseline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l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80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7" y="6334048"/>
            <a:ext cx="1116184" cy="324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03CE7E9-31B2-4153-9806-5571D1131B77}"/>
              </a:ext>
            </a:extLst>
          </p:cNvPr>
          <p:cNvPicPr>
            <a:picLocks noChangeAspect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737215" y="6182369"/>
            <a:ext cx="1228719" cy="5067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E53841-4419-4F77-8084-5F500F15A811}"/>
              </a:ext>
            </a:extLst>
          </p:cNvPr>
          <p:cNvPicPr>
            <a:picLocks noChangeAspect="1"/>
          </p:cNvPicPr>
          <p:nvPr userDrawn="1"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849" y="6194667"/>
            <a:ext cx="1596563" cy="52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904" r:id="rId2"/>
    <p:sldLayoutId id="2147483905" r:id="rId3"/>
    <p:sldLayoutId id="2147483893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  <p:sldLayoutId id="2147483912" r:id="rId11"/>
    <p:sldLayoutId id="2147483894" r:id="rId12"/>
    <p:sldLayoutId id="2147483913" r:id="rId13"/>
    <p:sldLayoutId id="2147483897" r:id="rId14"/>
    <p:sldLayoutId id="2147483914" r:id="rId15"/>
    <p:sldLayoutId id="2147483915" r:id="rId16"/>
    <p:sldLayoutId id="2147483916" r:id="rId17"/>
    <p:sldLayoutId id="2147483899" r:id="rId18"/>
    <p:sldLayoutId id="2147483896" r:id="rId19"/>
    <p:sldLayoutId id="2147483900" r:id="rId20"/>
    <p:sldLayoutId id="2147483901" r:id="rId21"/>
    <p:sldLayoutId id="2147483918" r:id="rId22"/>
    <p:sldLayoutId id="2147483919" r:id="rId23"/>
    <p:sldLayoutId id="2147483917" r:id="rId24"/>
    <p:sldLayoutId id="2147483902" r:id="rId25"/>
    <p:sldLayoutId id="2147483903" r:id="rId26"/>
    <p:sldLayoutId id="2147483895" r:id="rId27"/>
    <p:sldLayoutId id="2147483920" r:id="rId28"/>
    <p:sldLayoutId id="2147483921" r:id="rId29"/>
    <p:sldLayoutId id="2147483922" r:id="rId30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269" rtl="0" eaLnBrk="1" latinLnBrk="0" hangingPunct="1">
        <a:spcBef>
          <a:spcPts val="600"/>
        </a:spcBef>
        <a:buFont typeface="Open Sans" panose="020B0606030504020204" pitchFamily="34" charset="0"/>
        <a:buNone/>
        <a:defRPr sz="1600" kern="1200" baseline="0">
          <a:solidFill>
            <a:schemeClr val="accent1"/>
          </a:solidFill>
          <a:latin typeface="+mn-lt"/>
          <a:ea typeface="+mn-ea"/>
          <a:cs typeface="+mn-cs"/>
        </a:defRPr>
      </a:lvl2pPr>
      <a:lvl3pPr marL="252000" indent="-252000" algn="l" defTabSz="914269" rtl="0" eaLnBrk="1" latinLnBrk="0" hangingPunct="1">
        <a:spcBef>
          <a:spcPts val="0"/>
        </a:spcBef>
        <a:buFont typeface="Arial" panose="020B0604020202020204" pitchFamily="34" charset="0"/>
        <a:buChar char="—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52000" indent="-144000" algn="l" defTabSz="914269" rtl="0" eaLnBrk="1" latinLnBrk="0" hangingPunct="1">
        <a:spcBef>
          <a:spcPts val="0"/>
        </a:spcBef>
        <a:buFont typeface="Open Sans" panose="020B0606030504020204" pitchFamily="34" charset="0"/>
        <a:buChar char="–"/>
        <a:defRPr sz="1600" kern="1200" baseline="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269" rtl="0" eaLnBrk="1" latinLnBrk="0" hangingPunct="1">
        <a:spcBef>
          <a:spcPts val="600"/>
        </a:spcBef>
        <a:spcAft>
          <a:spcPts val="0"/>
        </a:spcAft>
        <a:buFont typeface="Symbol" panose="05050102010706020507" pitchFamily="18" charset="2"/>
        <a:buNone/>
        <a:defRPr sz="1400" b="1" kern="1200" baseline="0">
          <a:solidFill>
            <a:schemeClr val="accent1"/>
          </a:solidFill>
          <a:latin typeface="+mn-lt"/>
          <a:ea typeface="+mn-ea"/>
          <a:cs typeface="+mn-cs"/>
        </a:defRPr>
      </a:lvl5pPr>
      <a:lvl6pPr marL="0" marR="0" indent="0" algn="l" defTabSz="914269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400" b="0" kern="1200">
          <a:solidFill>
            <a:schemeClr val="accent1"/>
          </a:solidFill>
          <a:latin typeface="+mn-lt"/>
          <a:ea typeface="+mn-ea"/>
          <a:cs typeface="+mn-cs"/>
        </a:defRPr>
      </a:lvl6pPr>
      <a:lvl7pPr marL="252000" marR="0" indent="-252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—"/>
        <a:tabLst/>
        <a:defRPr lang="de-DE" sz="1400" kern="1200" dirty="0" smtClean="0">
          <a:solidFill>
            <a:schemeClr val="accent1"/>
          </a:solidFill>
          <a:latin typeface="+mn-lt"/>
          <a:ea typeface="+mn-ea"/>
          <a:cs typeface="+mn-cs"/>
        </a:defRPr>
      </a:lvl7pPr>
      <a:lvl8pPr marL="252000" marR="0" indent="-144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Open Sans" panose="020B0606030504020204" pitchFamily="34" charset="0"/>
        <a:buChar char="–"/>
        <a:tabLst/>
        <a:defRPr sz="1400" kern="1200" baseline="0">
          <a:solidFill>
            <a:schemeClr val="accent1"/>
          </a:solidFill>
          <a:latin typeface="+mn-lt"/>
          <a:ea typeface="+mn-ea"/>
          <a:cs typeface="+mn-cs"/>
        </a:defRPr>
      </a:lvl8pPr>
      <a:lvl9pPr marL="396000" marR="0" indent="-144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8" userDrawn="1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85" userDrawn="1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.xml"/><Relationship Id="rId4" Type="http://schemas.openxmlformats.org/officeDocument/2006/relationships/hyperlink" Target="https://support.office.com/en-us/article/ausrichten-von-objekten-auf-folien-mithilfe-von-f%C3%BChrungslinien-auf-folienmasterebene-80e0171a-a5f6-499b-8a1e-c46da02b3287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paciellogroup.com/resources/contrastanalyser/" TargetMode="External"/><Relationship Id="rId2" Type="http://schemas.openxmlformats.org/officeDocument/2006/relationships/hyperlink" Target="http://www.leserlich.info/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elvis.inf.tu-dresden.de/dokumente/upload/01473_anleitungpowerpoint_2013.pdf?menuid=45" TargetMode="External"/><Relationship Id="rId4" Type="http://schemas.openxmlformats.org/officeDocument/2006/relationships/hyperlink" Target="https://tu-dresden.de/intern/services-und-hilfe/kommunizieren-und-publizieren/cd/anleitungen/tutorials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https://support.microsoft.com/en-us/office/create-a-template-86a1d089-5ae2-4d53-9042-1191bce57deb?redirectsourcepath=%252fen-us%252farticle%252ferstellen-und-verwenden-einer-eigenen-vorlage-a1b72758-61a0-4215-80eb-165c6c4bed04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u-dresden.de/intern/services-und-hilfe/kommunizieren-und-publizieren/cd/richtlinien-und-anleitungen" TargetMode="External"/><Relationship Id="rId2" Type="http://schemas.openxmlformats.org/officeDocument/2006/relationships/hyperlink" Target="http://www.leserlich.info/" TargetMode="Externa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support.office.com/de-de/article/verwenden-oder-Erstellen-von-Designs-in-PowerPoint-83e68627-2c17-454a-9fd8-62deb81951a6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support.office.com/de-de/article/Was-ist-ein-Folienmaster-B9ABB2A0-7AEF-4257-A14E-4329C904DA54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hyperlink" Target="https://support.office.com/de-de/article/Was-ist-ein-Folienmaster-B9ABB2A0-7AEF-4257-A14E-4329C904DA54" TargetMode="Externa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Relationship Id="rId9" Type="http://schemas.openxmlformats.org/officeDocument/2006/relationships/image" Target="../media/image41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inkscape.org/de/" TargetMode="Externa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teve_Matteson" TargetMode="Externa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Relationship Id="rId4" Type="http://schemas.openxmlformats.org/officeDocument/2006/relationships/hyperlink" Target="https://tu-dresden.de/intern/services-und-hilfe/ressourcen/dateien/kommunizieren_und_publizieren/corporate-design/cd-elemente/schrift-tud-open-san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de-de/office/anpassen-von-einz%C3%BCge-im-absatztext-in-powerpoint-6d2efb0f-9682-40ac-967f-3eb7f87d2386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Directorate 7 – Strategy and Communication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templates</a:t>
            </a:r>
          </a:p>
        </p:txBody>
      </p:sp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>
          <a:xfrm>
            <a:off x="882772" y="5028236"/>
            <a:ext cx="8042971" cy="246221"/>
          </a:xfrm>
        </p:spPr>
        <p:txBody>
          <a:bodyPr/>
          <a:lstStyle/>
          <a:p>
            <a:r>
              <a:rPr lang="en-US" dirty="0"/>
              <a:t>Corporate design rules - Guidelines for using the template and ensuring accessibility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882808" y="3138045"/>
            <a:ext cx="1671035" cy="246221"/>
          </a:xfrm>
        </p:spPr>
        <p:txBody>
          <a:bodyPr/>
          <a:lstStyle/>
          <a:p>
            <a:r>
              <a:rPr lang="en-US" dirty="0"/>
              <a:t>Corporate Design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882770" y="4375609"/>
            <a:ext cx="9567940" cy="492443"/>
          </a:xfrm>
        </p:spPr>
        <p:txBody>
          <a:bodyPr/>
          <a:lstStyle/>
          <a:p>
            <a:r>
              <a:rPr lang="en-US" dirty="0"/>
              <a:t>in TU Dresden Corporate Design // as of May 2022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Grid</a:t>
            </a:r>
            <a:br>
              <a:rPr lang="en-US"/>
            </a:br>
            <a:r>
              <a:rPr lang="en-US"/>
              <a:t>for presentation templates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quarter" idx="4294967295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1"/>
            <a:r>
              <a:rPr lang="en-US"/>
              <a:t>For all TUD publications, there is a standard </a:t>
            </a:r>
            <a:br>
              <a:rPr lang="en-US"/>
            </a:br>
            <a:r>
              <a:rPr lang="en-US"/>
              <a:t>corporate design layout grid. The grid defines the arrangement and position of the TUD logo.</a:t>
            </a:r>
          </a:p>
          <a:p>
            <a:pPr lvl="1"/>
            <a:r>
              <a:rPr lang="en-US"/>
              <a:t>In TUD </a:t>
            </a:r>
            <a:r>
              <a:rPr lang="en-US" b="1"/>
              <a:t>presentations</a:t>
            </a:r>
            <a:r>
              <a:rPr lang="en-US"/>
              <a:t>, the logo </a:t>
            </a:r>
            <a:r>
              <a:rPr lang="en-US" b="1"/>
              <a:t>on all</a:t>
            </a:r>
            <a:r>
              <a:rPr lang="en-US"/>
              <a:t> </a:t>
            </a:r>
            <a:r>
              <a:rPr lang="en-US" b="1"/>
              <a:t>content slides is placed at the bottom left in the footer</a:t>
            </a:r>
            <a:r>
              <a:rPr lang="en-US"/>
              <a:t>, next to the presenters' contact details.</a:t>
            </a:r>
          </a:p>
          <a:p>
            <a:pPr lvl="1"/>
            <a:r>
              <a:rPr lang="en-US" b="1"/>
              <a:t>In all other communication</a:t>
            </a:r>
            <a:r>
              <a:rPr lang="en-US"/>
              <a:t>,</a:t>
            </a:r>
            <a:br>
              <a:rPr lang="en-US"/>
            </a:br>
            <a:r>
              <a:rPr lang="en-US"/>
              <a:t>the TUD logo is always positioned </a:t>
            </a:r>
            <a:r>
              <a:rPr lang="en-US" b="1"/>
              <a:t>at the top left</a:t>
            </a:r>
            <a:r>
              <a:rPr lang="en-US"/>
              <a:t>.</a:t>
            </a:r>
          </a:p>
          <a:p>
            <a:pPr lvl="1"/>
            <a:r>
              <a:rPr lang="en-US"/>
              <a:t>For this presentation template, the grid was deposited using alignment </a:t>
            </a:r>
            <a:r>
              <a:rPr lang="en-US" b="1"/>
              <a:t>guides</a:t>
            </a:r>
            <a:r>
              <a:rPr lang="en-US"/>
              <a:t> (</a:t>
            </a:r>
            <a:r>
              <a:rPr lang="en-US" i="1"/>
              <a:t>Führungslinien</a:t>
            </a:r>
            <a:r>
              <a:rPr lang="en-US"/>
              <a:t>). You can show them in the “View” menu. They are also useful when </a:t>
            </a:r>
            <a:r>
              <a:rPr lang="en-US" b="1"/>
              <a:t>positioning image and text elements</a:t>
            </a:r>
            <a:r>
              <a:rPr lang="en-US"/>
              <a:t>.</a:t>
            </a:r>
          </a:p>
          <a:p>
            <a:pPr lvl="1"/>
            <a:r>
              <a:rPr lang="en-US"/>
              <a:t>The line above the footer marks the area to be kept clear, but may be omitted as an element.</a:t>
            </a:r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4076" t="923" r="47662" b="56997"/>
          <a:stretch/>
        </p:blipFill>
        <p:spPr>
          <a:xfrm>
            <a:off x="6267449" y="1503364"/>
            <a:ext cx="5187949" cy="4344985"/>
          </a:xfrm>
          <a:prstGeom prst="rect">
            <a:avLst/>
          </a:prstGeom>
          <a:ln w="3175">
            <a:solidFill>
              <a:schemeClr val="bg2"/>
            </a:solidFill>
          </a:ln>
        </p:spPr>
      </p:pic>
      <p:sp>
        <p:nvSpPr>
          <p:cNvPr id="5" name="Textfeld 4"/>
          <p:cNvSpPr txBox="1"/>
          <p:nvPr/>
        </p:nvSpPr>
        <p:spPr>
          <a:xfrm>
            <a:off x="6254180" y="5479017"/>
            <a:ext cx="292416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>
                <a:solidFill>
                  <a:schemeClr val="accent1"/>
                </a:solidFill>
              </a:rPr>
              <a:t>More information on this topic:</a:t>
            </a:r>
            <a:br>
              <a:rPr lang="en-US" sz="1200">
                <a:solidFill>
                  <a:schemeClr val="accent1"/>
                </a:solidFill>
              </a:rPr>
            </a:br>
            <a:r>
              <a:rPr lang="en-US" sz="1200" b="1">
                <a:solidFill>
                  <a:schemeClr val="accent2"/>
                </a:solidFill>
                <a:latin typeface="TUD-Iconfont Light" panose="00000400000000000000" pitchFamily="50" charset="0"/>
              </a:rPr>
              <a:t>🔗</a:t>
            </a:r>
            <a:r>
              <a:rPr lang="en-US" sz="1200"/>
              <a:t> </a:t>
            </a:r>
            <a:r>
              <a:rPr lang="en-US" sz="1200">
                <a:solidFill>
                  <a:schemeClr val="accent1"/>
                </a:solidFill>
                <a:hlinkClick r:id="rId4"/>
              </a:rPr>
              <a:t>Microsoft Office / Guides</a:t>
            </a:r>
          </a:p>
        </p:txBody>
      </p:sp>
      <p:sp>
        <p:nvSpPr>
          <p:cNvPr id="13" name="Rechteck 12"/>
          <p:cNvSpPr/>
          <p:nvPr/>
        </p:nvSpPr>
        <p:spPr>
          <a:xfrm>
            <a:off x="8413122" y="1724347"/>
            <a:ext cx="648000" cy="256854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8060382" y="2430781"/>
            <a:ext cx="1039815" cy="216000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8090862" y="2839615"/>
            <a:ext cx="1955760" cy="972000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7040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6327053" cy="1661993"/>
          </a:xfrm>
        </p:spPr>
        <p:txBody>
          <a:bodyPr/>
          <a:lstStyle/>
          <a:p>
            <a:pPr lvl="5"/>
            <a:r>
              <a:rPr lang="en-US" sz="3600" b="1">
                <a:solidFill>
                  <a:schemeClr val="bg1"/>
                </a:solidFill>
                <a:latin typeface="+mj-lt"/>
              </a:rPr>
              <a:t>Accessibility</a:t>
            </a:r>
            <a:br>
              <a:rPr lang="en-US" sz="3600" b="1">
                <a:solidFill>
                  <a:schemeClr val="bg1"/>
                </a:solidFill>
                <a:latin typeface="+mj-lt"/>
              </a:rPr>
            </a:br>
            <a:r>
              <a:rPr lang="en-US" sz="3600">
                <a:solidFill>
                  <a:schemeClr val="bg1"/>
                </a:solidFill>
                <a:latin typeface="+mj-lt"/>
              </a:rPr>
              <a:t>Guidelines for creating </a:t>
            </a:r>
            <a:br>
              <a:rPr lang="en-US" sz="3600">
                <a:solidFill>
                  <a:schemeClr val="bg1"/>
                </a:solidFill>
                <a:latin typeface="+mj-lt"/>
              </a:rPr>
            </a:br>
            <a:r>
              <a:rPr lang="en-US" sz="3600">
                <a:solidFill>
                  <a:schemeClr val="bg1"/>
                </a:solidFill>
                <a:latin typeface="+mj-lt"/>
              </a:rPr>
              <a:t>accessible presentations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9974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Accessible </a:t>
            </a:r>
            <a:br>
              <a:rPr lang="en-US"/>
            </a:br>
            <a:r>
              <a:rPr lang="en-US" b="0"/>
              <a:t>communication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3000"/>
              </a:spcBef>
              <a:spcAft>
                <a:spcPts val="1200"/>
              </a:spcAft>
            </a:pPr>
            <a:r>
              <a:rPr lang="en-US" dirty="0"/>
              <a:t>The following aspects are essential to create an accessible document:</a:t>
            </a:r>
          </a:p>
          <a:p>
            <a:pPr lvl="1"/>
            <a:r>
              <a:rPr lang="en-US" dirty="0"/>
              <a:t>Use the content fields in the layout (p.14)</a:t>
            </a:r>
          </a:p>
          <a:p>
            <a:pPr lvl="1"/>
            <a:r>
              <a:rPr lang="en-US" dirty="0"/>
              <a:t>Use style sheets for text (p.15)</a:t>
            </a:r>
          </a:p>
          <a:p>
            <a:pPr lvl="1"/>
            <a:r>
              <a:rPr lang="en-US" dirty="0"/>
              <a:t>Avoid blank lines</a:t>
            </a:r>
          </a:p>
          <a:p>
            <a:pPr lvl="1"/>
            <a:r>
              <a:rPr lang="en-US" dirty="0"/>
              <a:t>Use the slide master if you need to customize many settings. Ensure good font size and color contrasts. Contrast calculator on </a:t>
            </a:r>
            <a:r>
              <a:rPr lang="en-US" b="1" dirty="0">
                <a:solidFill>
                  <a:schemeClr val="accent2"/>
                </a:solidFill>
                <a:latin typeface="TUD-Iconfont Light" panose="00000400000000000000" pitchFamily="50" charset="0"/>
              </a:rPr>
              <a:t>🔗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http://www.leserlich.info/ </a:t>
            </a:r>
            <a:r>
              <a:rPr lang="en-US" dirty="0"/>
              <a:t>or installed: </a:t>
            </a:r>
            <a:r>
              <a:rPr lang="en-US" b="1" dirty="0">
                <a:solidFill>
                  <a:schemeClr val="accent2"/>
                </a:solidFill>
                <a:latin typeface="TUD-Iconfont Light" panose="00000400000000000000" pitchFamily="50" charset="0"/>
              </a:rPr>
              <a:t>🔗</a:t>
            </a:r>
            <a:r>
              <a:rPr lang="en-US" dirty="0">
                <a:solidFill>
                  <a:srgbClr val="0069B4"/>
                </a:solidFill>
              </a:rPr>
              <a:t> </a:t>
            </a:r>
            <a:r>
              <a:rPr lang="en-US" dirty="0">
                <a:hlinkClick r:id="rId3"/>
              </a:rPr>
              <a:t>Color contrast analyzer </a:t>
            </a:r>
            <a:r>
              <a:rPr lang="en-US" dirty="0" err="1">
                <a:hlinkClick r:id="rId3"/>
              </a:rPr>
              <a:t>CCA</a:t>
            </a:r>
            <a:r>
              <a:rPr lang="en-US" dirty="0">
                <a:hlinkClick r:id="rId3"/>
              </a:rPr>
              <a:t>)</a:t>
            </a:r>
          </a:p>
          <a:p>
            <a:pPr lvl="1">
              <a:spcBef>
                <a:spcPts val="3000"/>
              </a:spcBef>
            </a:pPr>
            <a:r>
              <a:rPr lang="en-US" dirty="0"/>
              <a:t>Group images</a:t>
            </a:r>
          </a:p>
          <a:p>
            <a:pPr lvl="1"/>
            <a:r>
              <a:rPr lang="en-US" dirty="0"/>
              <a:t>Create image descriptions</a:t>
            </a:r>
          </a:p>
          <a:p>
            <a:pPr lvl="1"/>
            <a:r>
              <a:rPr lang="en-US" dirty="0"/>
              <a:t>If possible, insert diagrams and SmartArt as an image file including alternative text</a:t>
            </a:r>
          </a:p>
          <a:p>
            <a:pPr lvl="1">
              <a:spcBef>
                <a:spcPts val="3000"/>
              </a:spcBef>
            </a:pPr>
            <a:r>
              <a:rPr lang="en-US" dirty="0"/>
              <a:t>Mind the settings for language and table of contents during PDF export.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  <a:latin typeface="TUD-Iconfont Light" panose="00000400000000000000" pitchFamily="50" charset="0"/>
              </a:rPr>
              <a:t>🔗</a:t>
            </a:r>
            <a:r>
              <a:rPr lang="en-US" b="1" dirty="0">
                <a:solidFill>
                  <a:schemeClr val="accent2"/>
                </a:solidFill>
                <a:latin typeface="TUD-Iconfont Light" panose="00000400000000000000" pitchFamily="50" charset="0"/>
              </a:rPr>
              <a:t> </a:t>
            </a:r>
            <a:r>
              <a:rPr lang="en-US" dirty="0"/>
              <a:t>You will find </a:t>
            </a:r>
            <a:r>
              <a:rPr lang="en-US" dirty="0">
                <a:hlinkClick r:id="rId4"/>
              </a:rPr>
              <a:t>more information on this topic </a:t>
            </a:r>
            <a:r>
              <a:rPr lang="en-US" dirty="0"/>
              <a:t> on the TUD service pages and on the </a:t>
            </a:r>
            <a:r>
              <a:rPr lang="en-US" dirty="0">
                <a:solidFill>
                  <a:schemeClr val="accent2"/>
                </a:solidFill>
                <a:latin typeface="TUD-Iconfont Light" panose="00000400000000000000" pitchFamily="50" charset="0"/>
              </a:rPr>
              <a:t>🔗</a:t>
            </a:r>
            <a:r>
              <a:rPr lang="en-US" b="1" dirty="0">
                <a:solidFill>
                  <a:schemeClr val="accent2"/>
                </a:solidFill>
                <a:latin typeface="TUD-Iconfont Light" panose="00000400000000000000" pitchFamily="50" charset="0"/>
              </a:rPr>
              <a:t> </a:t>
            </a:r>
            <a:r>
              <a:rPr lang="en-US" dirty="0">
                <a:hlinkClick r:id="rId5"/>
              </a:rPr>
              <a:t>ELVIS website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4893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/>
          <a:p>
            <a:pPr lvl="5"/>
            <a:r>
              <a:rPr lang="en-US" sz="3600" b="1">
                <a:solidFill>
                  <a:schemeClr val="bg1"/>
                </a:solidFill>
                <a:latin typeface="+mj-lt"/>
              </a:rPr>
              <a:t>Notes</a:t>
            </a:r>
            <a:r>
              <a:rPr lang="en-US" sz="3600">
                <a:solidFill>
                  <a:schemeClr val="bg1"/>
                </a:solidFill>
                <a:latin typeface="+mj-lt"/>
              </a:rPr>
              <a:t> </a:t>
            </a:r>
            <a:br>
              <a:rPr lang="en-US" sz="3600">
                <a:solidFill>
                  <a:schemeClr val="bg1"/>
                </a:solidFill>
                <a:latin typeface="+mj-lt"/>
              </a:rPr>
            </a:br>
            <a:r>
              <a:rPr lang="en-US" sz="3600">
                <a:solidFill>
                  <a:schemeClr val="bg1"/>
                </a:solidFill>
                <a:latin typeface="+mj-lt"/>
              </a:rPr>
              <a:t>on working with the presentation template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0545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/>
              <a:t>Create a</a:t>
            </a:r>
            <a:br>
              <a:rPr lang="en-US"/>
            </a:br>
            <a:r>
              <a:rPr lang="en-US"/>
              <a:t>new file</a:t>
            </a:r>
            <a:br>
              <a:rPr lang="en-US"/>
            </a:br>
            <a:endParaRPr lang="en-US"/>
          </a:p>
        </p:txBody>
      </p:sp>
      <p:sp>
        <p:nvSpPr>
          <p:cNvPr id="7" name="Inhaltsplatzhalt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dirty="0"/>
              <a:t>When creating a new PowerPoint presentation, you can select either a </a:t>
            </a:r>
            <a:r>
              <a:rPr lang="en-US" b="1" dirty="0"/>
              <a:t>“custom template”</a:t>
            </a:r>
            <a:r>
              <a:rPr lang="en-US" dirty="0"/>
              <a:t> or a </a:t>
            </a:r>
            <a:r>
              <a:rPr lang="en-US" b="1" dirty="0"/>
              <a:t>“recommended design”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This allows you to create additional formatting, e.g. for charts in Excel.</a:t>
            </a:r>
          </a:p>
          <a:p>
            <a:r>
              <a:rPr lang="en-US" sz="1200" b="0" dirty="0"/>
              <a:t>More information on this topic: </a:t>
            </a:r>
            <a:r>
              <a:rPr lang="en-US" sz="1200" dirty="0">
                <a:solidFill>
                  <a:schemeClr val="accent2"/>
                </a:solidFill>
                <a:latin typeface="TUD-Iconfont Light" panose="00000400000000000000" pitchFamily="50" charset="0"/>
              </a:rPr>
              <a:t>🔗 </a:t>
            </a:r>
            <a:r>
              <a:rPr lang="en-US" sz="1200" b="0" dirty="0">
                <a:solidFill>
                  <a:schemeClr val="accent1"/>
                </a:solidFill>
                <a:hlinkClick r:id="rId2"/>
              </a:rPr>
              <a:t>Microsoft Office / Designs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10" name="Bildplatzhalter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" t="921" r="1421" b="23270"/>
          <a:stretch/>
        </p:blipFill>
        <p:spPr>
          <a:xfrm>
            <a:off x="6275898" y="3044794"/>
            <a:ext cx="5175367" cy="2795587"/>
          </a:xfrm>
          <a:prstGeom prst="rect">
            <a:avLst/>
          </a:prstGeom>
          <a:ln w="3175">
            <a:solidFill>
              <a:schemeClr val="bg2"/>
            </a:solidFill>
          </a:ln>
        </p:spPr>
      </p:pic>
      <p:sp>
        <p:nvSpPr>
          <p:cNvPr id="11" name="Rechteck 10"/>
          <p:cNvSpPr/>
          <p:nvPr/>
        </p:nvSpPr>
        <p:spPr>
          <a:xfrm>
            <a:off x="8730633" y="4722926"/>
            <a:ext cx="1253337" cy="720000"/>
          </a:xfrm>
          <a:prstGeom prst="rect">
            <a:avLst/>
          </a:prstGeom>
          <a:solidFill>
            <a:schemeClr val="accent1">
              <a:alpha val="2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" r="39598" b="54841"/>
          <a:stretch/>
        </p:blipFill>
        <p:spPr>
          <a:xfrm>
            <a:off x="865097" y="3044794"/>
            <a:ext cx="5206093" cy="2789479"/>
          </a:xfrm>
          <a:prstGeom prst="rect">
            <a:avLst/>
          </a:prstGeom>
          <a:ln w="3175">
            <a:solidFill>
              <a:schemeClr val="bg2"/>
            </a:solidFill>
          </a:ln>
        </p:spPr>
      </p:pic>
      <p:sp>
        <p:nvSpPr>
          <p:cNvPr id="14" name="Rechteck 13"/>
          <p:cNvSpPr/>
          <p:nvPr/>
        </p:nvSpPr>
        <p:spPr>
          <a:xfrm>
            <a:off x="3700130" y="4518836"/>
            <a:ext cx="2371059" cy="1332000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860963" y="3673983"/>
            <a:ext cx="797716" cy="272705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3966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Working</a:t>
            </a:r>
            <a:br>
              <a:rPr lang="en-US"/>
            </a:br>
            <a:r>
              <a:rPr lang="en-US" b="0"/>
              <a:t>with the presentation template</a:t>
            </a:r>
            <a:br>
              <a:rPr lang="en-US"/>
            </a:br>
            <a:endParaRPr lang="en-US"/>
          </a:p>
        </p:txBody>
      </p:sp>
      <p:pic>
        <p:nvPicPr>
          <p:cNvPr id="7" name="Bildplatzhalter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" r="14808"/>
          <a:stretch/>
        </p:blipFill>
        <p:spPr/>
      </p:pic>
      <p:sp>
        <p:nvSpPr>
          <p:cNvPr id="6" name="Textplatzhalter 5"/>
          <p:cNvSpPr>
            <a:spLocks noGrp="1"/>
          </p:cNvSpPr>
          <p:nvPr>
            <p:ph type="body" sz="quarter" idx="4294967295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1"/>
            <a:r>
              <a:rPr lang="en-US"/>
              <a:t>For each new slide within a presentation, you should choose the </a:t>
            </a:r>
            <a:r>
              <a:rPr lang="en-US" b="1"/>
              <a:t>appropriate layout</a:t>
            </a:r>
            <a:r>
              <a:rPr lang="en-US"/>
              <a:t> (single-column, double-column, etc.).</a:t>
            </a:r>
          </a:p>
          <a:p>
            <a:pPr lvl="1"/>
            <a:r>
              <a:rPr lang="en-US" b="1"/>
              <a:t>Texts and images</a:t>
            </a:r>
            <a:r>
              <a:rPr lang="en-US"/>
              <a:t> should be placed </a:t>
            </a:r>
            <a:r>
              <a:rPr lang="en-US" b="1"/>
              <a:t>directly in the given fields</a:t>
            </a:r>
            <a:r>
              <a:rPr lang="en-US"/>
              <a:t>.</a:t>
            </a:r>
          </a:p>
          <a:p>
            <a:pPr lvl="1"/>
            <a:r>
              <a:rPr lang="en-US"/>
              <a:t>For frequently repeated arrangements of image and text elements, it is worth </a:t>
            </a:r>
            <a:r>
              <a:rPr lang="en-US" b="1"/>
              <a:t>creating additional layouts</a:t>
            </a:r>
            <a:r>
              <a:rPr lang="en-US"/>
              <a:t> in the master slides.</a:t>
            </a:r>
          </a:p>
          <a:p>
            <a:pPr lvl="1">
              <a:spcBef>
                <a:spcPts val="3000"/>
              </a:spcBef>
            </a:pPr>
            <a:r>
              <a:rPr lang="en-US"/>
              <a:t>This allows you to quickly combine different presentations into a single one and adjust the design to a uniform layout.</a:t>
            </a:r>
          </a:p>
          <a:p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6568101" y="2125439"/>
            <a:ext cx="882451" cy="729904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7647400" y="2321155"/>
            <a:ext cx="3807999" cy="3456000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6568101" y="1743236"/>
            <a:ext cx="252722" cy="275347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8853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Formatting text</a:t>
            </a:r>
            <a:br>
              <a:rPr lang="en-US"/>
            </a:br>
            <a:r>
              <a:rPr lang="en-US" b="0"/>
              <a:t>using list levels </a:t>
            </a:r>
            <a:br>
              <a:rPr lang="en-US"/>
            </a:br>
            <a:endParaRPr lang="en-US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4294967295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1"/>
            <a:r>
              <a:rPr lang="en-US"/>
              <a:t>The quickest way to </a:t>
            </a:r>
            <a:r>
              <a:rPr lang="en-US" b="1"/>
              <a:t>customize</a:t>
            </a:r>
            <a:r>
              <a:rPr lang="en-US"/>
              <a:t> uniformly designed </a:t>
            </a:r>
            <a:r>
              <a:rPr lang="en-US" b="1"/>
              <a:t>texts</a:t>
            </a:r>
            <a:r>
              <a:rPr lang="en-US"/>
              <a:t> is by formatting them </a:t>
            </a:r>
            <a:r>
              <a:rPr lang="en-US" b="1"/>
              <a:t>using the “Start” menu </a:t>
            </a:r>
            <a:r>
              <a:rPr lang="en-US" b="1">
                <a:sym typeface="Wingdings" panose="05000000000000000000" pitchFamily="2" charset="2"/>
              </a:rPr>
              <a:t></a:t>
            </a:r>
            <a:r>
              <a:rPr lang="en-US" b="1"/>
              <a:t> “Increase or decrease list level”</a:t>
            </a:r>
            <a:r>
              <a:rPr lang="en-US"/>
              <a:t>.</a:t>
            </a:r>
          </a:p>
          <a:p>
            <a:pPr lvl="1"/>
            <a:r>
              <a:rPr lang="en-US"/>
              <a:t>Equally, you can customize the text formats </a:t>
            </a:r>
          </a:p>
          <a:p>
            <a:pPr lvl="2"/>
            <a:r>
              <a:rPr lang="en-US"/>
              <a:t>font size</a:t>
            </a:r>
          </a:p>
          <a:p>
            <a:pPr lvl="2"/>
            <a:r>
              <a:rPr lang="en-US"/>
              <a:t>dashes</a:t>
            </a:r>
          </a:p>
          <a:p>
            <a:pPr lvl="2"/>
            <a:r>
              <a:rPr lang="en-US"/>
              <a:t>tabulators</a:t>
            </a:r>
          </a:p>
          <a:p>
            <a:pPr lvl="2"/>
            <a:r>
              <a:rPr lang="en-US"/>
              <a:t>text color, etc</a:t>
            </a:r>
          </a:p>
          <a:p>
            <a:pPr lvl="1"/>
            <a:r>
              <a:rPr lang="en-US" b="1"/>
              <a:t>in the slide master</a:t>
            </a:r>
            <a:r>
              <a:rPr lang="en-US"/>
              <a:t>.</a:t>
            </a:r>
          </a:p>
          <a:p>
            <a:pPr lvl="1"/>
            <a:r>
              <a:rPr lang="en-US"/>
              <a:t>Minor changes and emphasis can be realized directly in the text by adapting font or paragraph.</a:t>
            </a:r>
          </a:p>
        </p:txBody>
      </p:sp>
      <p:pic>
        <p:nvPicPr>
          <p:cNvPr id="10" name="Bildplatzhalter 9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14" r="1948"/>
          <a:stretch/>
        </p:blipFill>
        <p:spPr/>
      </p:pic>
      <p:sp>
        <p:nvSpPr>
          <p:cNvPr id="11" name="Rechteck 10"/>
          <p:cNvSpPr/>
          <p:nvPr/>
        </p:nvSpPr>
        <p:spPr>
          <a:xfrm>
            <a:off x="9030647" y="2019249"/>
            <a:ext cx="439947" cy="232913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9249957" y="2698064"/>
            <a:ext cx="1661272" cy="432000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0297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Accessible </a:t>
            </a:r>
            <a:br>
              <a:rPr lang="en-US" dirty="0"/>
            </a:br>
            <a:r>
              <a:rPr lang="en-US" b="0" dirty="0"/>
              <a:t>communication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9691687" cy="4357687"/>
          </a:xfrm>
        </p:spPr>
        <p:txBody>
          <a:bodyPr/>
          <a:lstStyle/>
          <a:p>
            <a:pPr lvl="1">
              <a:spcBef>
                <a:spcPts val="2250"/>
              </a:spcBef>
              <a:spcAft>
                <a:spcPts val="900"/>
              </a:spcAft>
            </a:pPr>
            <a:r>
              <a:rPr lang="en-US" dirty="0"/>
              <a:t>The following aspects are essential to create an accessible document:</a:t>
            </a:r>
          </a:p>
          <a:p>
            <a:pPr lvl="2"/>
            <a:r>
              <a:rPr lang="en-US" dirty="0"/>
              <a:t>use the content fields in the layout (p. 14)</a:t>
            </a:r>
          </a:p>
          <a:p>
            <a:pPr lvl="2"/>
            <a:r>
              <a:rPr lang="en-US" dirty="0"/>
              <a:t>use style sheets for text (p.15)</a:t>
            </a:r>
          </a:p>
          <a:p>
            <a:pPr lvl="2"/>
            <a:r>
              <a:rPr lang="en-US" dirty="0"/>
              <a:t>avoid blank lines</a:t>
            </a:r>
          </a:p>
          <a:p>
            <a:pPr lvl="2"/>
            <a:r>
              <a:rPr lang="en-US" dirty="0"/>
              <a:t>Use the slide master if you need to customize many settings. </a:t>
            </a:r>
          </a:p>
          <a:p>
            <a:pPr lvl="2"/>
            <a:r>
              <a:rPr lang="en-US" dirty="0"/>
              <a:t>Ensure good font size and color contrasts. Find detailed information on </a:t>
            </a:r>
            <a:r>
              <a:rPr lang="en-US" b="1" dirty="0">
                <a:solidFill>
                  <a:schemeClr val="accent2"/>
                </a:solidFill>
                <a:latin typeface="TUD-Iconfont Light" panose="00000400000000000000" pitchFamily="50" charset="0"/>
              </a:rPr>
              <a:t>🔗 </a:t>
            </a:r>
            <a:r>
              <a:rPr lang="en-US" dirty="0">
                <a:hlinkClick r:id="rId2"/>
              </a:rPr>
              <a:t>http://www.leserlich.info/</a:t>
            </a:r>
          </a:p>
          <a:p>
            <a:pPr lvl="2">
              <a:spcBef>
                <a:spcPts val="2250"/>
              </a:spcBef>
            </a:pPr>
            <a:r>
              <a:rPr lang="en-US" dirty="0"/>
              <a:t>group images</a:t>
            </a:r>
          </a:p>
          <a:p>
            <a:pPr lvl="2"/>
            <a:r>
              <a:rPr lang="en-US" dirty="0"/>
              <a:t>create image descriptions</a:t>
            </a:r>
          </a:p>
          <a:p>
            <a:pPr lvl="2">
              <a:spcBef>
                <a:spcPts val="2250"/>
              </a:spcBef>
            </a:pPr>
            <a:r>
              <a:rPr lang="en-US" dirty="0"/>
              <a:t>Mind the settings for language and table of contents during PDF export.</a:t>
            </a:r>
            <a:br>
              <a:rPr lang="en-US" dirty="0"/>
            </a:br>
            <a:r>
              <a:rPr lang="en-US" dirty="0"/>
              <a:t>You will find </a:t>
            </a:r>
            <a:r>
              <a:rPr lang="en-US" b="1" dirty="0">
                <a:solidFill>
                  <a:schemeClr val="accent2"/>
                </a:solidFill>
                <a:latin typeface="TUD-Iconfont Light" panose="00000400000000000000" pitchFamily="50" charset="0"/>
              </a:rPr>
              <a:t>🔗 </a:t>
            </a:r>
            <a:r>
              <a:rPr lang="en-US" dirty="0">
                <a:hlinkClick r:id="rId3"/>
              </a:rPr>
              <a:t>more information on this topic</a:t>
            </a:r>
            <a:r>
              <a:rPr lang="en-US" dirty="0"/>
              <a:t> on the TUD service pages.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4782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Sample page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Placing secondary logos  Placement options</a:t>
            </a:r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The secondary logo must not be larger than the TUD logo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882770" y="4375609"/>
            <a:ext cx="2787430" cy="492443"/>
          </a:xfrm>
        </p:spPr>
        <p:txBody>
          <a:bodyPr/>
          <a:lstStyle/>
          <a:p>
            <a:r>
              <a:rPr lang="de-DE" dirty="0"/>
              <a:t>Edit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clicking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02" y="5613616"/>
            <a:ext cx="2124798" cy="51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36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Placement of the secondary logo </a:t>
            </a:r>
            <a:br>
              <a:rPr lang="en-US"/>
            </a:br>
            <a:r>
              <a:rPr lang="en-US" b="0"/>
              <a:t>for organizational units/projects </a:t>
            </a:r>
            <a:r>
              <a:rPr lang="en-US"/>
              <a:t>with</a:t>
            </a:r>
            <a:r>
              <a:rPr lang="en-US" b="0"/>
              <a:t> DRESDEN-concept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b="1" dirty="0"/>
              <a:t>Secondary logo</a:t>
            </a:r>
          </a:p>
          <a:p>
            <a:pPr lvl="2"/>
            <a:r>
              <a:rPr lang="en-US" dirty="0"/>
              <a:t>In the footer</a:t>
            </a:r>
          </a:p>
          <a:p>
            <a:pPr lvl="2">
              <a:spcBef>
                <a:spcPts val="0"/>
              </a:spcBef>
            </a:pPr>
            <a:r>
              <a:rPr lang="en-US" dirty="0"/>
              <a:t>Left of the DRESDEN-concept logo</a:t>
            </a:r>
          </a:p>
          <a:p>
            <a:pPr lvl="2">
              <a:spcBef>
                <a:spcPts val="0"/>
              </a:spcBef>
            </a:pPr>
            <a:r>
              <a:rPr lang="en-US" dirty="0"/>
              <a:t>Height of secondary logo not exceeding the height of the TUD logo</a:t>
            </a:r>
          </a:p>
          <a:p>
            <a:pPr lvl="2"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Vertical alignment with the TUD logo</a:t>
            </a:r>
          </a:p>
          <a:p>
            <a:pPr lvl="2"/>
            <a:r>
              <a:rPr lang="en-US" dirty="0"/>
              <a:t>Position the secondary logo in the uppermost master slide</a:t>
            </a:r>
            <a:br>
              <a:rPr lang="en-US" dirty="0"/>
            </a:br>
            <a:r>
              <a:rPr lang="en-US" dirty="0"/>
              <a:t>and move the page number to the left, if necessary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981" y="6330950"/>
            <a:ext cx="1353278" cy="330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9093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br>
              <a:rPr lang="en-US" dirty="0"/>
            </a:br>
            <a:r>
              <a:rPr lang="en-US" b="0" dirty="0"/>
              <a:t>of the sample slide deck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b="1" dirty="0"/>
              <a:t>Elements</a:t>
            </a:r>
            <a:r>
              <a:rPr lang="en-US" dirty="0"/>
              <a:t> of TU Dresden’s Corporate Design</a:t>
            </a:r>
          </a:p>
          <a:p>
            <a:pPr lvl="2">
              <a:spcBef>
                <a:spcPts val="0"/>
              </a:spcBef>
            </a:pPr>
            <a:r>
              <a:rPr lang="en-US" dirty="0"/>
              <a:t>Logo</a:t>
            </a:r>
          </a:p>
          <a:p>
            <a:pPr lvl="2">
              <a:spcBef>
                <a:spcPts val="0"/>
              </a:spcBef>
            </a:pPr>
            <a:r>
              <a:rPr lang="en-US" dirty="0"/>
              <a:t>Font</a:t>
            </a:r>
          </a:p>
          <a:p>
            <a:pPr lvl="2">
              <a:spcBef>
                <a:spcPts val="0"/>
              </a:spcBef>
            </a:pPr>
            <a:r>
              <a:rPr lang="en-US" dirty="0"/>
              <a:t>Colors</a:t>
            </a:r>
          </a:p>
          <a:p>
            <a:pPr lvl="2">
              <a:spcBef>
                <a:spcPts val="0"/>
              </a:spcBef>
            </a:pPr>
            <a:r>
              <a:rPr lang="en-US" dirty="0"/>
              <a:t>Grid</a:t>
            </a:r>
          </a:p>
          <a:p>
            <a:pPr lvl="1"/>
            <a:r>
              <a:rPr lang="en-US" dirty="0"/>
              <a:t>Save </a:t>
            </a:r>
            <a:r>
              <a:rPr lang="en-US" b="1" dirty="0"/>
              <a:t>template file</a:t>
            </a:r>
          </a:p>
          <a:p>
            <a:pPr lvl="1"/>
            <a:r>
              <a:rPr lang="en-US" b="1" dirty="0"/>
              <a:t>Accessibility</a:t>
            </a:r>
          </a:p>
          <a:p>
            <a:pPr lvl="1"/>
            <a:r>
              <a:rPr lang="en-US" b="1" dirty="0"/>
              <a:t>Second logos</a:t>
            </a:r>
            <a:r>
              <a:rPr lang="en-US" dirty="0"/>
              <a:t> - layout options on title and content slides</a:t>
            </a:r>
          </a:p>
          <a:p>
            <a:pPr lvl="1"/>
            <a:r>
              <a:rPr lang="en-US" b="1" dirty="0"/>
              <a:t>Notes</a:t>
            </a:r>
            <a:r>
              <a:rPr lang="en-US" dirty="0"/>
              <a:t> on working with the presentation template</a:t>
            </a:r>
          </a:p>
          <a:p>
            <a:pPr lvl="1"/>
            <a:r>
              <a:rPr lang="en-US" b="1" dirty="0"/>
              <a:t>Sample pages</a:t>
            </a:r>
            <a:r>
              <a:rPr lang="en-US" dirty="0"/>
              <a:t> with TU Dresden content</a:t>
            </a:r>
          </a:p>
          <a:p>
            <a:pPr lvl="2">
              <a:spcBef>
                <a:spcPts val="0"/>
              </a:spcBef>
            </a:pPr>
            <a:r>
              <a:rPr lang="en-US" dirty="0"/>
              <a:t>TU Dresden</a:t>
            </a:r>
          </a:p>
          <a:p>
            <a:pPr lvl="2">
              <a:spcBef>
                <a:spcPts val="0"/>
              </a:spcBef>
            </a:pPr>
            <a:r>
              <a:rPr lang="en-US" dirty="0"/>
              <a:t>Diagrams</a:t>
            </a:r>
          </a:p>
          <a:p>
            <a:pPr lvl="2">
              <a:spcBef>
                <a:spcPts val="0"/>
              </a:spcBef>
            </a:pPr>
            <a:r>
              <a:rPr lang="en-US" dirty="0"/>
              <a:t>Infographics</a:t>
            </a:r>
          </a:p>
          <a:p>
            <a:pPr lvl="2">
              <a:spcBef>
                <a:spcPts val="0"/>
              </a:spcBef>
            </a:pPr>
            <a:r>
              <a:rPr lang="en-US" dirty="0"/>
              <a:t>DRESDEN-concept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1232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en-US"/>
              <a:t>Placement of the secondary logo </a:t>
            </a:r>
            <a:br>
              <a:rPr lang="en-US"/>
            </a:br>
            <a:r>
              <a:rPr lang="en-US" b="0"/>
              <a:t>for organizational units/projects </a:t>
            </a:r>
            <a:r>
              <a:rPr lang="en-US"/>
              <a:t>without</a:t>
            </a:r>
            <a:r>
              <a:rPr lang="en-US" b="0"/>
              <a:t> DRESDEN-concept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/>
          <a:p>
            <a:pPr lvl="1"/>
            <a:r>
              <a:rPr lang="en-US" b="1" dirty="0"/>
              <a:t>Secondary logo</a:t>
            </a:r>
          </a:p>
          <a:p>
            <a:pPr lvl="2"/>
            <a:r>
              <a:rPr lang="en-US" dirty="0"/>
              <a:t>In the footer</a:t>
            </a:r>
          </a:p>
          <a:p>
            <a:pPr lvl="2">
              <a:spcBef>
                <a:spcPts val="0"/>
              </a:spcBef>
            </a:pPr>
            <a:r>
              <a:rPr lang="en-US" dirty="0"/>
              <a:t>Second logo instead of DRESDEN-concept logo</a:t>
            </a:r>
          </a:p>
          <a:p>
            <a:pPr lvl="2">
              <a:spcBef>
                <a:spcPts val="0"/>
              </a:spcBef>
            </a:pPr>
            <a:r>
              <a:rPr lang="en-US" dirty="0"/>
              <a:t>Height of secondary logo not exceeding the height of the TUD logo</a:t>
            </a:r>
          </a:p>
          <a:p>
            <a:pPr lvl="2">
              <a:spcBef>
                <a:spcPts val="0"/>
              </a:spcBef>
            </a:pPr>
            <a:r>
              <a:rPr lang="en-US" dirty="0"/>
              <a:t>Vertical alignment with the TUD logo</a:t>
            </a:r>
          </a:p>
          <a:p>
            <a:pPr lvl="2">
              <a:spcBef>
                <a:spcPts val="0"/>
              </a:spcBef>
              <a:spcAft>
                <a:spcPts val="2400"/>
              </a:spcAft>
            </a:pPr>
            <a:r>
              <a:rPr lang="en-US" dirty="0"/>
              <a:t>Right-aligned horizontally along auxiliary line/grid</a:t>
            </a:r>
          </a:p>
          <a:p>
            <a:pPr lvl="2"/>
            <a:r>
              <a:rPr lang="en-US" dirty="0"/>
              <a:t>Replace the </a:t>
            </a:r>
            <a:r>
              <a:rPr lang="en-US" dirty="0" err="1"/>
              <a:t>DDc</a:t>
            </a:r>
            <a:r>
              <a:rPr lang="en-US" dirty="0"/>
              <a:t> logo with the secondary logo in the uppermost master slide</a:t>
            </a:r>
          </a:p>
        </p:txBody>
      </p:sp>
      <p:sp>
        <p:nvSpPr>
          <p:cNvPr id="8" name="Rechteck 7"/>
          <p:cNvSpPr/>
          <p:nvPr/>
        </p:nvSpPr>
        <p:spPr>
          <a:xfrm>
            <a:off x="9817354" y="6210677"/>
            <a:ext cx="2175510" cy="647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422" y="6330950"/>
            <a:ext cx="1353278" cy="330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81322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Sample page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 slide V1</a:t>
            </a:r>
          </a:p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Standard: white header and TUD logo in blue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alternative examples below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>
          <a:xfrm>
            <a:off x="882770" y="4375609"/>
            <a:ext cx="2787430" cy="492443"/>
          </a:xfrm>
        </p:spPr>
        <p:txBody>
          <a:bodyPr/>
          <a:lstStyle/>
          <a:p>
            <a:r>
              <a:rPr lang="de-DE" dirty="0"/>
              <a:t>Edit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clicking</a:t>
            </a:r>
            <a:endParaRPr lang="de-DE" dirty="0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7519320" cy="246221"/>
          </a:xfrm>
        </p:spPr>
        <p:txBody>
          <a:bodyPr/>
          <a:lstStyle/>
          <a:p>
            <a:r>
              <a:rPr lang="en-US" dirty="0"/>
              <a:t>Content area blue gradient and white font. Ensure good contrast and legibility!</a:t>
            </a:r>
          </a:p>
        </p:txBody>
      </p:sp>
    </p:spTree>
    <p:extLst>
      <p:ext uri="{BB962C8B-B14F-4D97-AF65-F5344CB8AC3E}">
        <p14:creationId xmlns:p14="http://schemas.microsoft.com/office/powerpoint/2010/main" val="3796870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469" y="1421384"/>
            <a:ext cx="4089826" cy="295422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7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Sample page</a:t>
            </a:r>
          </a:p>
        </p:txBody>
      </p:sp>
      <p:sp>
        <p:nvSpPr>
          <p:cNvPr id="22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 slide V2</a:t>
            </a:r>
          </a:p>
        </p:txBody>
      </p:sp>
      <p:sp>
        <p:nvSpPr>
          <p:cNvPr id="1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Example design when using a key visual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0" name="Textplatzhalt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with a key visual in the background</a:t>
            </a:r>
          </a:p>
        </p:txBody>
      </p:sp>
      <p:sp>
        <p:nvSpPr>
          <p:cNvPr id="21" name="Textplatzhalt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Ensure a good contrast of the font to the background!</a:t>
            </a:r>
            <a:br>
              <a:rPr lang="en-US"/>
            </a:br>
            <a:r>
              <a:rPr lang="en-US"/>
              <a:t>(Example Chair of Privacy and Data Security)</a:t>
            </a:r>
            <a:br>
              <a:rPr lang="en-US"/>
            </a:br>
            <a:r>
              <a:rPr lang="en-US"/>
              <a:t>on blue background (full page option)</a:t>
            </a:r>
          </a:p>
        </p:txBody>
      </p:sp>
    </p:spTree>
    <p:extLst>
      <p:ext uri="{BB962C8B-B14F-4D97-AF65-F5344CB8AC3E}">
        <p14:creationId xmlns:p14="http://schemas.microsoft.com/office/powerpoint/2010/main" val="3123388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Sample page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 slide V3</a:t>
            </a:r>
            <a:br>
              <a:rPr lang="en-US"/>
            </a:br>
            <a:endParaRPr lang="en-US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Example design when using a key visual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with a key visual in the background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Ensure a good contrast of the font to the background!</a:t>
            </a:r>
            <a:br>
              <a:rPr lang="en-US"/>
            </a:br>
            <a:r>
              <a:rPr lang="en-US"/>
              <a:t>(Example Chair of Privacy and Data Security)</a:t>
            </a:r>
            <a:br>
              <a:rPr lang="en-US"/>
            </a:br>
            <a:r>
              <a:rPr lang="en-US"/>
              <a:t>on blue gradient background (full page option)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696" y="1092739"/>
            <a:ext cx="4089826" cy="295422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61868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516" y="26249"/>
            <a:ext cx="6660968" cy="6887441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Sample page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 slide V4</a:t>
            </a:r>
            <a:br>
              <a:rPr lang="en-US"/>
            </a:br>
            <a:endParaRPr lang="en-US"/>
          </a:p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882772" y="5028236"/>
            <a:ext cx="5589672" cy="246221"/>
          </a:xfrm>
        </p:spPr>
        <p:txBody>
          <a:bodyPr/>
          <a:lstStyle/>
          <a:p>
            <a:r>
              <a:rPr lang="en-US"/>
              <a:t>Slide layout white, TUD logo in blue and blue font. 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with a key visual in the background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3983783" cy="246221"/>
          </a:xfrm>
        </p:spPr>
        <p:txBody>
          <a:bodyPr/>
          <a:lstStyle/>
          <a:p>
            <a:r>
              <a:rPr lang="en-US"/>
              <a:t>Optional key visual can be added (see V2, V3)</a:t>
            </a:r>
          </a:p>
        </p:txBody>
      </p:sp>
    </p:spTree>
    <p:extLst>
      <p:ext uri="{BB962C8B-B14F-4D97-AF65-F5344CB8AC3E}">
        <p14:creationId xmlns:p14="http://schemas.microsoft.com/office/powerpoint/2010/main" val="2798651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Bildplatzhalter 24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8" b="7848"/>
          <a:stretch/>
        </p:blipFill>
        <p:spPr/>
      </p:pic>
      <p:sp>
        <p:nvSpPr>
          <p:cNvPr id="32" name="Bildplatzhalter 31"/>
          <p:cNvSpPr>
            <a:spLocks noGrp="1"/>
          </p:cNvSpPr>
          <p:nvPr>
            <p:ph type="pic" sz="quarter" idx="4294967295"/>
          </p:nvPr>
        </p:nvSpPr>
        <p:spPr>
          <a:xfrm>
            <a:off x="10405594" y="327901"/>
            <a:ext cx="1468800" cy="550800"/>
          </a:xfrm>
        </p:spPr>
      </p:sp>
      <p:sp>
        <p:nvSpPr>
          <p:cNvPr id="29" name="Textplatzhalter 2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882771" y="3835706"/>
            <a:ext cx="3149952" cy="492443"/>
          </a:xfrm>
        </p:spPr>
        <p:txBody>
          <a:bodyPr/>
          <a:lstStyle/>
          <a:p>
            <a:r>
              <a:rPr lang="en-US" dirty="0"/>
              <a:t> Title slide V5a </a:t>
            </a:r>
          </a:p>
        </p:txBody>
      </p:sp>
      <p:sp>
        <p:nvSpPr>
          <p:cNvPr id="12" name="Untertitel 11"/>
          <p:cNvSpPr>
            <a:spLocks noGrp="1"/>
          </p:cNvSpPr>
          <p:nvPr>
            <p:ph type="subTitle" idx="1"/>
          </p:nvPr>
        </p:nvSpPr>
        <p:spPr>
          <a:xfrm>
            <a:off x="882772" y="5028236"/>
            <a:ext cx="4740131" cy="246221"/>
          </a:xfrm>
        </p:spPr>
        <p:txBody>
          <a:bodyPr/>
          <a:lstStyle/>
          <a:p>
            <a:r>
              <a:rPr lang="en-US"/>
              <a:t>TUD logo in front of a steady part of the image. </a:t>
            </a:r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" name="Textplatzhalter 20"/>
          <p:cNvSpPr>
            <a:spLocks noGrp="1"/>
          </p:cNvSpPr>
          <p:nvPr>
            <p:ph type="body" sz="quarter" idx="12"/>
          </p:nvPr>
        </p:nvSpPr>
        <p:spPr>
          <a:xfrm>
            <a:off x="891914" y="4375609"/>
            <a:ext cx="4060457" cy="492443"/>
          </a:xfrm>
        </p:spPr>
        <p:txBody>
          <a:bodyPr/>
          <a:lstStyle/>
          <a:p>
            <a:r>
              <a:rPr lang="en-US" dirty="0"/>
              <a:t> with full page image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7657688" cy="492443"/>
          </a:xfrm>
        </p:spPr>
        <p:txBody>
          <a:bodyPr/>
          <a:lstStyle/>
          <a:p>
            <a:r>
              <a:rPr lang="en-US" dirty="0"/>
              <a:t>with full page image Ensure a good contrast of the font to the background!</a:t>
            </a:r>
            <a:br>
              <a:rPr lang="en-US" dirty="0"/>
            </a:br>
            <a:r>
              <a:rPr lang="en-US" dirty="0"/>
              <a:t>(if necessary, white partially transparent 10% or inverse dark blue background)</a:t>
            </a:r>
          </a:p>
        </p:txBody>
      </p:sp>
      <p:sp>
        <p:nvSpPr>
          <p:cNvPr id="31" name="Bildplatzhalter 30"/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3480460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Bildplatzhalter 3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5" b="7845"/>
          <a:stretch/>
        </p:blipFill>
        <p:spPr/>
      </p:pic>
      <p:sp>
        <p:nvSpPr>
          <p:cNvPr id="8" name="Bildplatzhalter 7"/>
          <p:cNvSpPr>
            <a:spLocks noGrp="1"/>
          </p:cNvSpPr>
          <p:nvPr>
            <p:ph type="pic" sz="quarter" idx="4294967295"/>
          </p:nvPr>
        </p:nvSpPr>
        <p:spPr>
          <a:xfrm>
            <a:off x="10442465" y="328249"/>
            <a:ext cx="1468800" cy="550800"/>
          </a:xfrm>
        </p:spPr>
      </p:sp>
      <p:sp>
        <p:nvSpPr>
          <p:cNvPr id="7" name="Bildplatzhalter 6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5" name="Textplatzhalt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with full page image</a:t>
            </a:r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882771" y="3835706"/>
            <a:ext cx="2896677" cy="492443"/>
          </a:xfrm>
        </p:spPr>
        <p:txBody>
          <a:bodyPr/>
          <a:lstStyle/>
          <a:p>
            <a:r>
              <a:rPr lang="en-US"/>
              <a:t>Title slide V5b </a:t>
            </a:r>
          </a:p>
        </p:txBody>
      </p:sp>
      <p:sp>
        <p:nvSpPr>
          <p:cNvPr id="12" name="Untertitel 11"/>
          <p:cNvSpPr>
            <a:spLocks noGrp="1"/>
          </p:cNvSpPr>
          <p:nvPr>
            <p:ph type="subTitle" idx="1"/>
          </p:nvPr>
        </p:nvSpPr>
        <p:spPr>
          <a:xfrm>
            <a:off x="882772" y="5028236"/>
            <a:ext cx="5838700" cy="246221"/>
          </a:xfrm>
        </p:spPr>
        <p:txBody>
          <a:bodyPr/>
          <a:lstStyle/>
          <a:p>
            <a:r>
              <a:rPr lang="en-US" dirty="0"/>
              <a:t>TUD logo in front of a part of the image that is not too busy. 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882770" y="4375609"/>
            <a:ext cx="3813595" cy="492443"/>
          </a:xfrm>
        </p:spPr>
        <p:txBody>
          <a:bodyPr/>
          <a:lstStyle/>
          <a:p>
            <a:r>
              <a:rPr lang="en-US"/>
              <a:t>with full page image 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7622837" cy="738664"/>
          </a:xfrm>
        </p:spPr>
        <p:txBody>
          <a:bodyPr/>
          <a:lstStyle/>
          <a:p>
            <a:r>
              <a:rPr lang="en-US" dirty="0"/>
              <a:t>Ensure a good contrast of the font to the background! </a:t>
            </a:r>
            <a:br>
              <a:rPr lang="en-US" dirty="0"/>
            </a:br>
            <a:r>
              <a:rPr lang="en-US" dirty="0"/>
              <a:t>(if necessary, white partially transparent 10% or inverse dark blue background)</a:t>
            </a:r>
            <a:br>
              <a:rPr lang="en-US" dirty="0"/>
            </a:br>
            <a:r>
              <a:rPr lang="en-US" dirty="0"/>
              <a:t>(sample image!)</a:t>
            </a:r>
          </a:p>
        </p:txBody>
      </p:sp>
    </p:spTree>
    <p:extLst>
      <p:ext uri="{BB962C8B-B14F-4D97-AF65-F5344CB8AC3E}">
        <p14:creationId xmlns:p14="http://schemas.microsoft.com/office/powerpoint/2010/main" val="2466820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Sample page</a:t>
            </a:r>
          </a:p>
          <a:p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882771" y="3835706"/>
            <a:ext cx="2636991" cy="492443"/>
          </a:xfrm>
        </p:spPr>
        <p:txBody>
          <a:bodyPr/>
          <a:lstStyle/>
          <a:p>
            <a:r>
              <a:rPr lang="en-US"/>
              <a:t>Title slide V6 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>
          <a:xfrm>
            <a:off x="882772" y="5028236"/>
            <a:ext cx="5785447" cy="246221"/>
          </a:xfrm>
        </p:spPr>
        <p:txBody>
          <a:bodyPr/>
          <a:lstStyle/>
          <a:p>
            <a:r>
              <a:rPr lang="en-US" dirty="0"/>
              <a:t>Sample design with colored content area and white header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882770" y="4375609"/>
            <a:ext cx="5016617" cy="492443"/>
          </a:xfrm>
        </p:spPr>
        <p:txBody>
          <a:bodyPr/>
          <a:lstStyle/>
          <a:p>
            <a:r>
              <a:rPr lang="en-US"/>
              <a:t>with colored background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7771024" cy="246221"/>
          </a:xfrm>
        </p:spPr>
        <p:txBody>
          <a:bodyPr/>
          <a:lstStyle/>
          <a:p>
            <a:r>
              <a:rPr lang="en-US" dirty="0"/>
              <a:t>Colored content area (different versions of the corporate design colors possible) </a:t>
            </a:r>
          </a:p>
        </p:txBody>
      </p:sp>
    </p:spTree>
    <p:extLst>
      <p:ext uri="{BB962C8B-B14F-4D97-AF65-F5344CB8AC3E}">
        <p14:creationId xmlns:p14="http://schemas.microsoft.com/office/powerpoint/2010/main" val="4188129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9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6" t="21197" r="13095" b="46146"/>
          <a:stretch/>
        </p:blipFill>
        <p:spPr/>
      </p:pic>
      <p:sp>
        <p:nvSpPr>
          <p:cNvPr id="4" name="Textplatzhalter 3"/>
          <p:cNvSpPr>
            <a:spLocks noGrp="1"/>
          </p:cNvSpPr>
          <p:nvPr>
            <p:ph type="body" sz="quarter" idx="4294967295"/>
          </p:nvPr>
        </p:nvSpPr>
        <p:spPr>
          <a:xfrm>
            <a:off x="290304" y="349731"/>
            <a:ext cx="1776060" cy="514800"/>
          </a:xfrm>
        </p:spPr>
        <p:txBody>
          <a:bodyPr/>
          <a:lstStyle/>
          <a:p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82808" y="2852116"/>
            <a:ext cx="1461989" cy="246221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Sample page 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882771" y="3835706"/>
            <a:ext cx="2636991" cy="492443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Title slide V7 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>
          <a:xfrm>
            <a:off x="882773" y="5028236"/>
            <a:ext cx="5069454" cy="246221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Using a key visual (example: Diversity Management)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2"/>
          </p:nvPr>
        </p:nvSpPr>
        <p:spPr>
          <a:xfrm>
            <a:off x="882770" y="4375609"/>
            <a:ext cx="6786113" cy="49244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with a key visual in the background 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8261543" cy="246221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as an image in the background. Ensure a good contrast of the font to the background!</a:t>
            </a:r>
          </a:p>
        </p:txBody>
      </p:sp>
    </p:spTree>
    <p:extLst>
      <p:ext uri="{BB962C8B-B14F-4D97-AF65-F5344CB8AC3E}">
        <p14:creationId xmlns:p14="http://schemas.microsoft.com/office/powerpoint/2010/main" val="10868128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3" t="17126" r="35663" b="59303"/>
          <a:stretch/>
        </p:blipFill>
        <p:spPr/>
      </p:pic>
      <p:sp>
        <p:nvSpPr>
          <p:cNvPr id="4" name="Textplatzhalter 3"/>
          <p:cNvSpPr>
            <a:spLocks noGrp="1"/>
          </p:cNvSpPr>
          <p:nvPr>
            <p:ph type="body" sz="quarter" idx="4294967295"/>
          </p:nvPr>
        </p:nvSpPr>
        <p:spPr>
          <a:xfrm>
            <a:off x="290304" y="349731"/>
            <a:ext cx="1776060" cy="514800"/>
          </a:xfrm>
        </p:spPr>
        <p:txBody>
          <a:bodyPr/>
          <a:lstStyle/>
          <a:p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82808" y="2852116"/>
            <a:ext cx="1461989" cy="246221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Sample page 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882771" y="3835706"/>
            <a:ext cx="2636991" cy="492443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Title slide V7 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>
          <a:xfrm>
            <a:off x="882772" y="5028236"/>
            <a:ext cx="5702445" cy="246221"/>
          </a:xfrm>
        </p:spPr>
        <p:txBody>
          <a:bodyPr/>
          <a:lstStyle/>
          <a:p>
            <a:r>
              <a:rPr lang="en-US" dirty="0"/>
              <a:t>Using a key visual (example: Occupational Health Services) 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2"/>
          </p:nvPr>
        </p:nvSpPr>
        <p:spPr>
          <a:xfrm>
            <a:off x="882770" y="4375609"/>
            <a:ext cx="6768860" cy="49244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with a key visual in the background 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8261543" cy="246221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as an image in the background. Ensure a good contrast of the font to the background!</a:t>
            </a:r>
          </a:p>
        </p:txBody>
      </p:sp>
    </p:spTree>
    <p:extLst>
      <p:ext uri="{BB962C8B-B14F-4D97-AF65-F5344CB8AC3E}">
        <p14:creationId xmlns:p14="http://schemas.microsoft.com/office/powerpoint/2010/main" val="4239607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/>
          <a:p>
            <a:pPr lvl="5"/>
            <a:r>
              <a:rPr lang="en-US" sz="3600" b="1" dirty="0">
                <a:solidFill>
                  <a:schemeClr val="bg1"/>
                </a:solidFill>
                <a:latin typeface="+mj-lt"/>
              </a:rPr>
              <a:t>Elements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 </a:t>
            </a:r>
            <a:br>
              <a:rPr lang="en-US" sz="3600" dirty="0">
                <a:solidFill>
                  <a:schemeClr val="bg1"/>
                </a:solidFill>
                <a:latin typeface="+mj-lt"/>
              </a:rPr>
            </a:br>
            <a:r>
              <a:rPr lang="en-US" sz="3600" dirty="0">
                <a:solidFill>
                  <a:schemeClr val="bg1"/>
                </a:solidFill>
                <a:latin typeface="+mj-lt"/>
              </a:rPr>
              <a:t>of Corporate Design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0159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16" b="15216"/>
          <a:stretch/>
        </p:blipFill>
        <p:spPr/>
      </p:pic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82808" y="2852116"/>
            <a:ext cx="1461989" cy="246221"/>
          </a:xfrm>
        </p:spPr>
        <p:txBody>
          <a:bodyPr/>
          <a:lstStyle/>
          <a:p>
            <a:r>
              <a:rPr lang="en-US"/>
              <a:t>Sample page 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882771" y="3835706"/>
            <a:ext cx="2705818" cy="492443"/>
          </a:xfrm>
        </p:spPr>
        <p:txBody>
          <a:bodyPr/>
          <a:lstStyle/>
          <a:p>
            <a:r>
              <a:rPr lang="en-US" dirty="0"/>
              <a:t>Title slide V8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>
          <a:xfrm>
            <a:off x="882773" y="5028236"/>
            <a:ext cx="5354126" cy="246221"/>
          </a:xfrm>
        </p:spPr>
        <p:txBody>
          <a:bodyPr/>
          <a:lstStyle/>
          <a:p>
            <a:r>
              <a:rPr lang="en-US"/>
              <a:t>Sample design; image can be used over the entire area 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1"/>
          </p:nvPr>
        </p:nvSpPr>
        <p:spPr>
          <a:xfrm>
            <a:off x="882808" y="3138045"/>
            <a:ext cx="5763359" cy="246221"/>
          </a:xfrm>
        </p:spPr>
        <p:txBody>
          <a:bodyPr/>
          <a:lstStyle/>
          <a:p>
            <a:r>
              <a:rPr lang="en-US" dirty="0"/>
              <a:t>Ensure a good contrast of the logo/font to the background! 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>
          <a:xfrm>
            <a:off x="882769" y="4375609"/>
            <a:ext cx="2257245" cy="492443"/>
          </a:xfrm>
        </p:spPr>
        <p:txBody>
          <a:bodyPr/>
          <a:lstStyle/>
          <a:p>
            <a:r>
              <a:rPr lang="en-US" dirty="0"/>
              <a:t>with image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5710460" cy="246221"/>
          </a:xfrm>
        </p:spPr>
        <p:txBody>
          <a:bodyPr/>
          <a:lstStyle/>
          <a:p>
            <a:r>
              <a:rPr lang="en-US" dirty="0"/>
              <a:t>Ensure a good contrast of the logo/font to the background!</a:t>
            </a:r>
          </a:p>
        </p:txBody>
      </p:sp>
    </p:spTree>
    <p:extLst>
      <p:ext uri="{BB962C8B-B14F-4D97-AF65-F5344CB8AC3E}">
        <p14:creationId xmlns:p14="http://schemas.microsoft.com/office/powerpoint/2010/main" val="42595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/>
          <a:p>
            <a:pPr lvl="5"/>
            <a:r>
              <a:rPr lang="en-US" sz="3600">
                <a:solidFill>
                  <a:schemeClr val="bg1"/>
                </a:solidFill>
                <a:latin typeface="+mj-lt"/>
              </a:rPr>
              <a:t>Save </a:t>
            </a:r>
            <a:br>
              <a:rPr lang="en-US" sz="3600">
                <a:solidFill>
                  <a:schemeClr val="bg1"/>
                </a:solidFill>
                <a:latin typeface="+mj-lt"/>
              </a:rPr>
            </a:br>
            <a:r>
              <a:rPr lang="en-US" sz="3600" b="1">
                <a:solidFill>
                  <a:schemeClr val="bg1"/>
                </a:solidFill>
                <a:latin typeface="+mj-lt"/>
              </a:rPr>
              <a:t>template file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44062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/>
              <a:t>Save the</a:t>
            </a:r>
            <a:br>
              <a:rPr lang="en-US"/>
            </a:br>
            <a:r>
              <a:rPr lang="en-US"/>
              <a:t>design</a:t>
            </a:r>
            <a:br>
              <a:rPr lang="en-US"/>
            </a:br>
            <a:endParaRPr lang="en-US"/>
          </a:p>
        </p:txBody>
      </p:sp>
      <p:sp>
        <p:nvSpPr>
          <p:cNvPr id="10" name="Inhaltsplatzhalter 9"/>
          <p:cNvSpPr>
            <a:spLocks noGrp="1"/>
          </p:cNvSpPr>
          <p:nvPr>
            <p:ph sz="quarter" idx="10"/>
          </p:nvPr>
        </p:nvSpPr>
        <p:spPr>
          <a:xfrm>
            <a:off x="874712" y="1484314"/>
            <a:ext cx="10426632" cy="1384393"/>
          </a:xfrm>
        </p:spPr>
        <p:txBody>
          <a:bodyPr/>
          <a:lstStyle/>
          <a:p>
            <a:pPr lvl="1"/>
            <a:r>
              <a:rPr lang="en-US" dirty="0"/>
              <a:t>In the </a:t>
            </a:r>
            <a:r>
              <a:rPr lang="en-US" b="1" dirty="0"/>
              <a:t>“View” menu</a:t>
            </a:r>
            <a:r>
              <a:rPr lang="en-US" dirty="0"/>
              <a:t>, you can </a:t>
            </a:r>
            <a:r>
              <a:rPr lang="en-US" b="1" dirty="0"/>
              <a:t>open</a:t>
            </a:r>
            <a:r>
              <a:rPr lang="en-US" dirty="0"/>
              <a:t> these master slides by double-clicking on </a:t>
            </a:r>
            <a:r>
              <a:rPr lang="en-US" b="1" dirty="0"/>
              <a:t>“Slide Master”</a:t>
            </a:r>
            <a:r>
              <a:rPr lang="en-US" dirty="0"/>
              <a:t> and </a:t>
            </a:r>
            <a:r>
              <a:rPr lang="en-US" b="1" dirty="0"/>
              <a:t>save</a:t>
            </a:r>
            <a:r>
              <a:rPr lang="en-US" dirty="0"/>
              <a:t> the </a:t>
            </a:r>
            <a:r>
              <a:rPr lang="en-US" b="1" dirty="0"/>
              <a:t>current slide design</a:t>
            </a:r>
            <a:r>
              <a:rPr lang="en-US" dirty="0"/>
              <a:t> in your own document templates.</a:t>
            </a:r>
          </a:p>
          <a:p>
            <a:pPr lvl="1"/>
            <a:r>
              <a:rPr lang="en-US" dirty="0"/>
              <a:t>This allows you to use the template each time you create a new presentation.</a:t>
            </a:r>
          </a:p>
          <a:p>
            <a:pPr lvl="1"/>
            <a:br>
              <a:rPr lang="en-US" dirty="0"/>
            </a:br>
            <a:r>
              <a:rPr lang="en-US" sz="1200" dirty="0">
                <a:solidFill>
                  <a:schemeClr val="accent1"/>
                </a:solidFill>
              </a:rPr>
              <a:t>More information on this topic: </a:t>
            </a:r>
            <a:r>
              <a:rPr lang="en-US" sz="1200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r>
              <a:rPr lang="en-US" sz="1200" dirty="0">
                <a:solidFill>
                  <a:schemeClr val="accent1"/>
                </a:solidFill>
              </a:rPr>
              <a:t> </a:t>
            </a:r>
            <a:r>
              <a:rPr lang="en-US" sz="1200" dirty="0">
                <a:solidFill>
                  <a:schemeClr val="accent1"/>
                </a:solidFill>
                <a:hlinkClick r:id="rId2"/>
              </a:rPr>
              <a:t>Microsoft Office / Designs</a:t>
            </a:r>
          </a:p>
          <a:p>
            <a:endParaRPr lang="de-DE" dirty="0"/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 rotWithShape="1">
          <a:blip r:embed="rId3"/>
          <a:srcRect t="2950" r="38479" b="37783"/>
          <a:stretch/>
        </p:blipFill>
        <p:spPr>
          <a:xfrm>
            <a:off x="885191" y="3028679"/>
            <a:ext cx="5175367" cy="2804534"/>
          </a:xfrm>
          <a:prstGeom prst="rect">
            <a:avLst/>
          </a:prstGeom>
          <a:ln w="3175">
            <a:solidFill>
              <a:schemeClr val="bg2"/>
            </a:solidFill>
          </a:ln>
        </p:spPr>
      </p:pic>
      <p:sp>
        <p:nvSpPr>
          <p:cNvPr id="26" name="Rechteck 25"/>
          <p:cNvSpPr/>
          <p:nvPr/>
        </p:nvSpPr>
        <p:spPr>
          <a:xfrm>
            <a:off x="1178285" y="3022960"/>
            <a:ext cx="393660" cy="131124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/>
          <p:cNvSpPr/>
          <p:nvPr/>
        </p:nvSpPr>
        <p:spPr>
          <a:xfrm>
            <a:off x="2983222" y="5052470"/>
            <a:ext cx="1758642" cy="226644"/>
          </a:xfrm>
          <a:prstGeom prst="rect">
            <a:avLst/>
          </a:prstGeom>
          <a:solidFill>
            <a:schemeClr val="accent1">
              <a:alpha val="2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/>
          <p:cNvSpPr/>
          <p:nvPr/>
        </p:nvSpPr>
        <p:spPr>
          <a:xfrm>
            <a:off x="2876542" y="3022960"/>
            <a:ext cx="905202" cy="557844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3" name="Bildplatzhalter 22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" t="6931" r="1116" b="16534"/>
          <a:stretch/>
        </p:blipFill>
        <p:spPr>
          <a:xfrm>
            <a:off x="6269905" y="3028679"/>
            <a:ext cx="5181360" cy="2797963"/>
          </a:xfrm>
          <a:prstGeom prst="rect">
            <a:avLst/>
          </a:prstGeom>
          <a:ln w="3175">
            <a:solidFill>
              <a:schemeClr val="bg2"/>
            </a:solidFill>
          </a:ln>
        </p:spPr>
      </p:pic>
      <p:sp>
        <p:nvSpPr>
          <p:cNvPr id="29" name="Rechteck 28"/>
          <p:cNvSpPr/>
          <p:nvPr/>
        </p:nvSpPr>
        <p:spPr>
          <a:xfrm>
            <a:off x="8738012" y="4464731"/>
            <a:ext cx="1260000" cy="720000"/>
          </a:xfrm>
          <a:prstGeom prst="rect">
            <a:avLst/>
          </a:prstGeom>
          <a:solidFill>
            <a:schemeClr val="accent1">
              <a:alpha val="2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1863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Customize the</a:t>
            </a:r>
            <a:br>
              <a:rPr lang="en-US"/>
            </a:br>
            <a:r>
              <a:rPr lang="en-US"/>
              <a:t>master slides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type="body" sz="quarter" idx="4294967295"/>
          </p:nvPr>
        </p:nvSpPr>
        <p:spPr>
          <a:xfrm>
            <a:off x="874713" y="1484314"/>
            <a:ext cx="6084887" cy="4344985"/>
          </a:xfrm>
        </p:spPr>
        <p:txBody>
          <a:bodyPr>
            <a:noAutofit/>
          </a:bodyPr>
          <a:lstStyle/>
          <a:p>
            <a:pPr lvl="1"/>
            <a:r>
              <a:rPr lang="en-US"/>
              <a:t>Using the master slides, you can efficiently manage the design of the entire presentation.</a:t>
            </a:r>
          </a:p>
          <a:p>
            <a:pPr lvl="1"/>
            <a:r>
              <a:rPr lang="en-US"/>
              <a:t>Within the master slides </a:t>
            </a:r>
            <a:r>
              <a:rPr lang="en-US" b="1"/>
              <a:t>“Start” menu</a:t>
            </a:r>
            <a:r>
              <a:rPr lang="en-US"/>
              <a:t>, you can </a:t>
            </a:r>
            <a:r>
              <a:rPr lang="en-US" b="1"/>
              <a:t>customize</a:t>
            </a:r>
            <a:r>
              <a:rPr lang="en-US"/>
              <a:t> the basic settings in the </a:t>
            </a:r>
            <a:r>
              <a:rPr lang="en-US" b="1"/>
              <a:t>"slide master"</a:t>
            </a:r>
            <a:r>
              <a:rPr lang="en-US"/>
              <a:t> as well as the related </a:t>
            </a:r>
            <a:r>
              <a:rPr lang="en-US" b="1"/>
              <a:t>layout slides</a:t>
            </a:r>
            <a:r>
              <a:rPr lang="en-US"/>
              <a:t>:</a:t>
            </a:r>
          </a:p>
          <a:p>
            <a:pPr lvl="4"/>
            <a:r>
              <a:rPr lang="en-US"/>
              <a:t>Contents of the footer</a:t>
            </a:r>
          </a:p>
          <a:p>
            <a:pPr lvl="4"/>
            <a:r>
              <a:rPr lang="en-US"/>
              <a:t>Slide background</a:t>
            </a:r>
          </a:p>
          <a:p>
            <a:pPr lvl="4"/>
            <a:r>
              <a:rPr lang="en-US"/>
              <a:t>Colors</a:t>
            </a:r>
          </a:p>
          <a:p>
            <a:pPr lvl="4"/>
            <a:r>
              <a:rPr lang="en-US"/>
              <a:t>Ssecondary logo and design elements</a:t>
            </a:r>
          </a:p>
          <a:p>
            <a:pPr lvl="1"/>
            <a:r>
              <a:rPr lang="en-US"/>
              <a:t>You may </a:t>
            </a:r>
            <a:r>
              <a:rPr lang="en-US" b="1"/>
              <a:t>save</a:t>
            </a:r>
            <a:r>
              <a:rPr lang="en-US"/>
              <a:t> another </a:t>
            </a:r>
            <a:r>
              <a:rPr lang="en-US" b="1"/>
              <a:t>customized template</a:t>
            </a:r>
            <a:r>
              <a:rPr lang="en-US"/>
              <a:t> this way.</a:t>
            </a:r>
          </a:p>
          <a:p>
            <a:r>
              <a:rPr lang="en-US" b="1">
                <a:solidFill>
                  <a:srgbClr val="FF0000"/>
                </a:solidFill>
              </a:rPr>
              <a:t>Please note:</a:t>
            </a:r>
            <a:r>
              <a:rPr lang="en-US">
                <a:solidFill>
                  <a:srgbClr val="FF0000"/>
                </a:solidFill>
              </a:rPr>
              <a:t> When you open the master view, PPT does not show the slide </a:t>
            </a:r>
            <a:r>
              <a:rPr lang="en-US" b="1">
                <a:solidFill>
                  <a:srgbClr val="FF0000"/>
                </a:solidFill>
              </a:rPr>
              <a:t>master</a:t>
            </a:r>
            <a:r>
              <a:rPr lang="en-US">
                <a:solidFill>
                  <a:srgbClr val="FF0000"/>
                </a:solidFill>
              </a:rPr>
              <a:t> displayed larger at the very top (1). To show it, you need to scroll all the way up in the left vertical window.</a:t>
            </a:r>
          </a:p>
          <a:p>
            <a:r>
              <a:rPr lang="en-US" sz="1200"/>
              <a:t>More information on this topic: </a:t>
            </a:r>
            <a:r>
              <a:rPr lang="en-US" sz="1200">
                <a:sym typeface="Wingdings" panose="05000000000000000000" pitchFamily="2" charset="2"/>
              </a:rPr>
              <a:t></a:t>
            </a:r>
            <a:r>
              <a:rPr lang="en-US" sz="1200"/>
              <a:t> </a:t>
            </a:r>
            <a:r>
              <a:rPr lang="en-US" sz="1200">
                <a:hlinkClick r:id="rId2"/>
              </a:rPr>
              <a:t>Microsoft Office / Slide master</a:t>
            </a:r>
          </a:p>
          <a:p>
            <a:endParaRPr lang="de-DE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3"/>
          </p:nvPr>
        </p:nvSpPr>
        <p:spPr>
          <a:xfrm>
            <a:off x="7164721" y="1484314"/>
            <a:ext cx="4290678" cy="4344985"/>
          </a:xfrm>
        </p:spPr>
      </p:sp>
      <p:grpSp>
        <p:nvGrpSpPr>
          <p:cNvPr id="2" name="Gruppieren 1"/>
          <p:cNvGrpSpPr/>
          <p:nvPr/>
        </p:nvGrpSpPr>
        <p:grpSpPr>
          <a:xfrm>
            <a:off x="7164718" y="1484314"/>
            <a:ext cx="4280047" cy="2171027"/>
            <a:chOff x="6278083" y="1484314"/>
            <a:chExt cx="4280047" cy="2171027"/>
          </a:xfrm>
        </p:grpSpPr>
        <p:pic>
          <p:nvPicPr>
            <p:cNvPr id="12" name="Grafik 11"/>
            <p:cNvPicPr>
              <a:picLocks noChangeAspect="1"/>
            </p:cNvPicPr>
            <p:nvPr/>
          </p:nvPicPr>
          <p:blipFill rotWithShape="1">
            <a:blip r:embed="rId3"/>
            <a:srcRect l="18958" t="-1" r="57639" b="79045"/>
            <a:stretch/>
          </p:blipFill>
          <p:spPr>
            <a:xfrm>
              <a:off x="6278083" y="1484314"/>
              <a:ext cx="4280047" cy="2155702"/>
            </a:xfrm>
            <a:prstGeom prst="rect">
              <a:avLst/>
            </a:prstGeom>
            <a:ln w="3175">
              <a:solidFill>
                <a:schemeClr val="bg2"/>
              </a:solidFill>
            </a:ln>
          </p:spPr>
        </p:pic>
        <p:sp>
          <p:nvSpPr>
            <p:cNvPr id="22" name="Rechteck 21"/>
            <p:cNvSpPr/>
            <p:nvPr/>
          </p:nvSpPr>
          <p:spPr>
            <a:xfrm>
              <a:off x="6535570" y="2072641"/>
              <a:ext cx="698459" cy="662940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/>
            <p:cNvSpPr/>
            <p:nvPr/>
          </p:nvSpPr>
          <p:spPr>
            <a:xfrm>
              <a:off x="6535570" y="2935341"/>
              <a:ext cx="1955760" cy="720000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/>
            <p:cNvSpPr/>
            <p:nvPr/>
          </p:nvSpPr>
          <p:spPr>
            <a:xfrm>
              <a:off x="9353968" y="1808167"/>
              <a:ext cx="638502" cy="256854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7164721" y="3960450"/>
            <a:ext cx="4290678" cy="1889668"/>
            <a:chOff x="6278086" y="3960450"/>
            <a:chExt cx="4290678" cy="1889668"/>
          </a:xfrm>
        </p:grpSpPr>
        <p:pic>
          <p:nvPicPr>
            <p:cNvPr id="16" name="Grafik 15"/>
            <p:cNvPicPr>
              <a:picLocks noChangeAspect="1"/>
            </p:cNvPicPr>
            <p:nvPr/>
          </p:nvPicPr>
          <p:blipFill rotWithShape="1">
            <a:blip r:embed="rId4"/>
            <a:srcRect l="-1" t="5782" r="1349" b="15393"/>
            <a:stretch/>
          </p:blipFill>
          <p:spPr>
            <a:xfrm>
              <a:off x="6278086" y="3960450"/>
              <a:ext cx="4290678" cy="1881550"/>
            </a:xfrm>
            <a:prstGeom prst="rect">
              <a:avLst/>
            </a:prstGeom>
            <a:ln w="3175">
              <a:solidFill>
                <a:schemeClr val="bg2"/>
              </a:solidFill>
            </a:ln>
          </p:spPr>
        </p:pic>
        <p:sp>
          <p:nvSpPr>
            <p:cNvPr id="25" name="Rechteck 24"/>
            <p:cNvSpPr/>
            <p:nvPr/>
          </p:nvSpPr>
          <p:spPr>
            <a:xfrm>
              <a:off x="6379852" y="4518427"/>
              <a:ext cx="756000" cy="561273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/>
            <p:cNvSpPr/>
            <p:nvPr/>
          </p:nvSpPr>
          <p:spPr>
            <a:xfrm>
              <a:off x="7605078" y="4612394"/>
              <a:ext cx="2963686" cy="1237724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" name="Textfeld 4"/>
          <p:cNvSpPr txBox="1"/>
          <p:nvPr/>
        </p:nvSpPr>
        <p:spPr>
          <a:xfrm>
            <a:off x="7422205" y="4628247"/>
            <a:ext cx="42511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50078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/>
              <a:t>Save</a:t>
            </a:r>
            <a:r>
              <a:rPr lang="en-US"/>
              <a:t> PowerPoint template </a:t>
            </a:r>
            <a:br>
              <a:rPr lang="en-US"/>
            </a:br>
            <a:r>
              <a:rPr lang="en-US" b="0"/>
              <a:t>as .potx file</a:t>
            </a:r>
            <a:br>
              <a:rPr lang="en-US" b="0"/>
            </a:br>
            <a:endParaRPr lang="en-US" b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/>
              <a:t>You can save the customized presentation via the </a:t>
            </a:r>
            <a:r>
              <a:rPr lang="en-US" b="1"/>
              <a:t>“File”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</a:t>
            </a:r>
            <a:r>
              <a:rPr lang="en-US"/>
              <a:t> “Save as” </a:t>
            </a:r>
            <a:r>
              <a:rPr lang="en-US" b="1"/>
              <a:t>menu</a:t>
            </a:r>
            <a:r>
              <a:rPr lang="en-US"/>
              <a:t> as a </a:t>
            </a:r>
            <a:br>
              <a:rPr lang="en-US"/>
            </a:br>
            <a:r>
              <a:rPr lang="en-US" b="1"/>
              <a:t>PowerPoint template (.potx)</a:t>
            </a:r>
            <a:r>
              <a:rPr lang="en-US"/>
              <a:t> on your own PC.</a:t>
            </a:r>
          </a:p>
          <a:p>
            <a:pPr lvl="1"/>
            <a:r>
              <a:rPr lang="en-US"/>
              <a:t>This also allows you to use the template each time you create a new presentation.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1919288" y="5400676"/>
            <a:ext cx="292416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>
                <a:solidFill>
                  <a:schemeClr val="accent1"/>
                </a:solidFill>
              </a:rPr>
              <a:t>More information on this topic:</a:t>
            </a:r>
            <a:br>
              <a:rPr lang="en-US" sz="1200">
                <a:solidFill>
                  <a:schemeClr val="accent1"/>
                </a:solidFill>
              </a:rPr>
            </a:br>
            <a:r>
              <a:rPr lang="en-US" sz="1200">
                <a:solidFill>
                  <a:schemeClr val="accent1"/>
                </a:solidFill>
                <a:sym typeface="Wingdings" panose="05000000000000000000" pitchFamily="2" charset="2"/>
                <a:hlinkClick r:id="rId2"/>
              </a:rPr>
              <a:t></a:t>
            </a:r>
            <a:r>
              <a:rPr lang="en-US" sz="1200">
                <a:solidFill>
                  <a:schemeClr val="accent1"/>
                </a:solidFill>
                <a:hlinkClick r:id="rId2"/>
              </a:rPr>
              <a:t> Microsoft Office / Slide master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-1" y="2721935"/>
            <a:ext cx="12192001" cy="3407403"/>
            <a:chOff x="-1" y="2721935"/>
            <a:chExt cx="12192001" cy="3407403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887"/>
            <a:stretch/>
          </p:blipFill>
          <p:spPr>
            <a:xfrm>
              <a:off x="0" y="2721935"/>
              <a:ext cx="12192000" cy="3407403"/>
            </a:xfrm>
            <a:prstGeom prst="rect">
              <a:avLst/>
            </a:prstGeom>
            <a:ln w="6350">
              <a:solidFill>
                <a:schemeClr val="bg2"/>
              </a:solidFill>
            </a:ln>
          </p:spPr>
        </p:pic>
        <p:sp>
          <p:nvSpPr>
            <p:cNvPr id="17" name="Rechteck 16"/>
            <p:cNvSpPr/>
            <p:nvPr/>
          </p:nvSpPr>
          <p:spPr>
            <a:xfrm>
              <a:off x="-1" y="3042229"/>
              <a:ext cx="967563" cy="288000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/>
            <p:cNvSpPr/>
            <p:nvPr/>
          </p:nvSpPr>
          <p:spPr>
            <a:xfrm>
              <a:off x="10555766" y="5839933"/>
              <a:ext cx="725377" cy="182984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/>
            <p:cNvSpPr/>
            <p:nvPr/>
          </p:nvSpPr>
          <p:spPr>
            <a:xfrm>
              <a:off x="4005272" y="5237314"/>
              <a:ext cx="8186727" cy="163362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023958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/>
          <a:p>
            <a:pPr lvl="5"/>
            <a:r>
              <a:rPr lang="en-US" sz="3600" b="1">
                <a:solidFill>
                  <a:schemeClr val="bg1"/>
                </a:solidFill>
                <a:latin typeface="+mj-lt"/>
              </a:rPr>
              <a:t>More sample pages</a:t>
            </a:r>
            <a:r>
              <a:rPr lang="en-US" sz="3600">
                <a:solidFill>
                  <a:schemeClr val="bg1"/>
                </a:solidFill>
                <a:latin typeface="+mj-lt"/>
              </a:rPr>
              <a:t> </a:t>
            </a:r>
            <a:br>
              <a:rPr lang="en-US" sz="3600">
                <a:solidFill>
                  <a:schemeClr val="bg1"/>
                </a:solidFill>
                <a:latin typeface="+mj-lt"/>
              </a:rPr>
            </a:br>
            <a:r>
              <a:rPr lang="en-US" sz="3600">
                <a:solidFill>
                  <a:schemeClr val="bg1"/>
                </a:solidFill>
                <a:latin typeface="+mj-lt"/>
              </a:rPr>
              <a:t>with TU Dresden content</a:t>
            </a:r>
          </a:p>
        </p:txBody>
      </p:sp>
    </p:spTree>
    <p:extLst>
      <p:ext uri="{BB962C8B-B14F-4D97-AF65-F5344CB8AC3E}">
        <p14:creationId xmlns:p14="http://schemas.microsoft.com/office/powerpoint/2010/main" val="4808528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image potpourri </a:t>
            </a:r>
            <a:r>
              <a:rPr lang="en-US" b="0"/>
              <a:t>(images from the TUD Image Pool)</a:t>
            </a:r>
          </a:p>
        </p:txBody>
      </p:sp>
      <p:pic>
        <p:nvPicPr>
          <p:cNvPr id="64" name="Bildplatzhalter 6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8" r="14398"/>
          <a:stretch/>
        </p:blipFill>
        <p:spPr/>
      </p:pic>
      <p:pic>
        <p:nvPicPr>
          <p:cNvPr id="45" name="Bildplatzhalter 44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5" r="14335"/>
          <a:stretch>
            <a:fillRect/>
          </a:stretch>
        </p:blipFill>
        <p:spPr/>
      </p:pic>
      <p:pic>
        <p:nvPicPr>
          <p:cNvPr id="46" name="Bildplatzhalter 45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1" r="14461"/>
          <a:stretch/>
        </p:blipFill>
        <p:spPr/>
      </p:pic>
      <p:pic>
        <p:nvPicPr>
          <p:cNvPr id="47" name="Bildplatzhalter 46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5" r="14335"/>
          <a:stretch>
            <a:fillRect/>
          </a:stretch>
        </p:blipFill>
        <p:spPr/>
      </p:pic>
      <p:pic>
        <p:nvPicPr>
          <p:cNvPr id="48" name="Bildplatzhalter 47"/>
          <p:cNvPicPr>
            <a:picLocks noGrp="1" noChangeAspect="1"/>
          </p:cNvPicPr>
          <p:nvPr>
            <p:ph type="pic" sz="quarter" idx="14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3" r="19863"/>
          <a:stretch>
            <a:fillRect/>
          </a:stretch>
        </p:blipFill>
        <p:spPr/>
      </p:pic>
      <p:pic>
        <p:nvPicPr>
          <p:cNvPr id="68" name="Bildplatzhalter 67"/>
          <p:cNvPicPr>
            <a:picLocks noGrp="1" noChangeAspect="1"/>
          </p:cNvPicPr>
          <p:nvPr>
            <p:ph type="pic" sz="quarter" idx="15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2" r="14422"/>
          <a:stretch>
            <a:fillRect/>
          </a:stretch>
        </p:blipFill>
        <p:spPr/>
      </p:pic>
      <p:pic>
        <p:nvPicPr>
          <p:cNvPr id="51" name="Bildplatzhalter 50"/>
          <p:cNvPicPr>
            <a:picLocks noGrp="1" noChangeAspect="1"/>
          </p:cNvPicPr>
          <p:nvPr>
            <p:ph type="pic" sz="quarter" idx="16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2" r="14422"/>
          <a:stretch>
            <a:fillRect/>
          </a:stretch>
        </p:blipFill>
        <p:spPr/>
      </p:pic>
      <p:pic>
        <p:nvPicPr>
          <p:cNvPr id="52" name="Bildplatzhalter 51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2" r="7864"/>
          <a:stretch/>
        </p:blipFill>
        <p:spPr>
          <a:xfrm>
            <a:off x="8962845" y="3572347"/>
            <a:ext cx="2502127" cy="2341891"/>
          </a:xfrm>
        </p:spPr>
      </p:pic>
      <p:sp>
        <p:nvSpPr>
          <p:cNvPr id="11" name="Textfeld 10"/>
          <p:cNvSpPr txBox="1"/>
          <p:nvPr/>
        </p:nvSpPr>
        <p:spPr>
          <a:xfrm>
            <a:off x="4475193" y="3210653"/>
            <a:ext cx="3398807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Sample images - please delete for template fields underneath images</a:t>
            </a:r>
          </a:p>
        </p:txBody>
      </p:sp>
    </p:spTree>
    <p:extLst>
      <p:ext uri="{BB962C8B-B14F-4D97-AF65-F5344CB8AC3E}">
        <p14:creationId xmlns:p14="http://schemas.microsoft.com/office/powerpoint/2010/main" val="37898126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Technische Universität </a:t>
            </a:r>
            <a:br>
              <a:rPr lang="en-US"/>
            </a:br>
            <a:r>
              <a:rPr lang="en-US"/>
              <a:t>Dresden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b="1" dirty="0"/>
              <a:t>Technische Universität Dresden (TU Dresden):</a:t>
            </a:r>
          </a:p>
          <a:p>
            <a:pPr lvl="2"/>
            <a:r>
              <a:rPr lang="en-US" dirty="0"/>
              <a:t>35,000 students</a:t>
            </a:r>
          </a:p>
          <a:p>
            <a:pPr lvl="2"/>
            <a:r>
              <a:rPr lang="en-US" dirty="0"/>
              <a:t>122 degree programs</a:t>
            </a:r>
          </a:p>
          <a:p>
            <a:pPr lvl="2"/>
            <a:r>
              <a:rPr lang="en-US" dirty="0"/>
              <a:t>18 faculties in 5 Schools: </a:t>
            </a:r>
            <a:br>
              <a:rPr lang="en-US" dirty="0"/>
            </a:br>
            <a:r>
              <a:rPr lang="en-US" dirty="0"/>
              <a:t>Civil and Environmental Engineering // Humanities and Social Sciences // Engineering Sciences // </a:t>
            </a:r>
            <a:br>
              <a:rPr lang="en-US" dirty="0"/>
            </a:br>
            <a:r>
              <a:rPr lang="en-US" dirty="0"/>
              <a:t>Science // Medicine</a:t>
            </a:r>
          </a:p>
          <a:p>
            <a:pPr lvl="2"/>
            <a:r>
              <a:rPr lang="en-US" dirty="0"/>
              <a:t>University of Excellence since 2012</a:t>
            </a:r>
          </a:p>
          <a:p>
            <a:pPr lvl="2"/>
            <a:r>
              <a:rPr lang="en-US" dirty="0"/>
              <a:t>Strong in research, dynamic, cosmopolitan, family-friendly</a:t>
            </a:r>
          </a:p>
          <a:p>
            <a:pPr lvl="2"/>
            <a:r>
              <a:rPr lang="en-US" dirty="0"/>
              <a:t>Since 1828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90985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Diagrams</a:t>
            </a:r>
            <a:br>
              <a:rPr lang="en-US"/>
            </a:br>
            <a:r>
              <a:rPr lang="en-US" b="0"/>
              <a:t>monochromatic</a:t>
            </a:r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4294967295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1"/>
            <a:r>
              <a:rPr lang="en-US" b="1" dirty="0"/>
              <a:t>Recommended design parameters:</a:t>
            </a:r>
          </a:p>
          <a:p>
            <a:pPr lvl="2">
              <a:spcBef>
                <a:spcPts val="3000"/>
              </a:spcBef>
            </a:pPr>
            <a:r>
              <a:rPr lang="en-US" dirty="0"/>
              <a:t>Prefer </a:t>
            </a:r>
            <a:r>
              <a:rPr lang="en-US" b="1" dirty="0"/>
              <a:t>two-dimensional diagrams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(no 3D!)</a:t>
            </a:r>
          </a:p>
          <a:p>
            <a:pPr lvl="2">
              <a:spcBef>
                <a:spcPts val="3000"/>
              </a:spcBef>
            </a:pPr>
            <a:r>
              <a:rPr lang="en-US" dirty="0"/>
              <a:t>Use </a:t>
            </a:r>
            <a:r>
              <a:rPr lang="en-US" b="1" dirty="0"/>
              <a:t>monochromatic color versions</a:t>
            </a:r>
            <a:r>
              <a:rPr lang="en-US" dirty="0"/>
              <a:t>, preferably in cyan</a:t>
            </a:r>
            <a:br>
              <a:rPr lang="en-US" dirty="0"/>
            </a:br>
            <a:r>
              <a:rPr lang="en-US" dirty="0"/>
              <a:t>Alternatively, you can also define a different contrasting color for the document</a:t>
            </a:r>
          </a:p>
          <a:p>
            <a:pPr lvl="2">
              <a:spcBef>
                <a:spcPts val="3000"/>
              </a:spcBef>
            </a:pPr>
            <a:r>
              <a:rPr lang="en-US" b="1" dirty="0"/>
              <a:t>Text labels outside of the colored areas</a:t>
            </a:r>
          </a:p>
          <a:p>
            <a:pPr lvl="2">
              <a:spcBef>
                <a:spcPts val="3000"/>
              </a:spcBef>
            </a:pPr>
            <a:r>
              <a:rPr lang="en-US" dirty="0"/>
              <a:t>Refrain from using shadows, gradients, etc.</a:t>
            </a:r>
          </a:p>
          <a:p>
            <a:pPr lvl="1"/>
            <a:endParaRPr lang="de-DE" dirty="0"/>
          </a:p>
        </p:txBody>
      </p:sp>
      <p:graphicFrame>
        <p:nvGraphicFramePr>
          <p:cNvPr id="8" name="Inhaltsplatzhalter 7"/>
          <p:cNvGraphicFramePr>
            <a:graphicFrameLocks noGrp="1"/>
          </p:cNvGraphicFramePr>
          <p:nvPr>
            <p:ph type="pic" sz="quarter" idx="13"/>
            <p:extLst>
              <p:ext uri="{D42A27DB-BD31-4B8C-83A1-F6EECF244321}">
                <p14:modId xmlns:p14="http://schemas.microsoft.com/office/powerpoint/2010/main" val="2207262254"/>
              </p:ext>
            </p:extLst>
          </p:nvPr>
        </p:nvGraphicFramePr>
        <p:xfrm>
          <a:off x="6273357" y="1484314"/>
          <a:ext cx="5182042" cy="4344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658518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Diagrams</a:t>
            </a:r>
            <a:br>
              <a:rPr lang="en-US"/>
            </a:br>
            <a:r>
              <a:rPr lang="en-US" b="0"/>
              <a:t>multicolored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4294967295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1"/>
            <a:r>
              <a:rPr lang="en-US" dirty="0"/>
              <a:t>Should you need multicolored diagrams because of your subject:</a:t>
            </a:r>
          </a:p>
          <a:p>
            <a:pPr lvl="2">
              <a:spcBef>
                <a:spcPts val="1600"/>
              </a:spcBef>
            </a:pPr>
            <a:r>
              <a:rPr lang="en-US" dirty="0"/>
              <a:t>Use a </a:t>
            </a:r>
            <a:r>
              <a:rPr lang="en-US" b="1" dirty="0"/>
              <a:t>consistent color scheme</a:t>
            </a:r>
            <a:r>
              <a:rPr lang="en-US" dirty="0"/>
              <a:t> throughout the document</a:t>
            </a:r>
          </a:p>
          <a:p>
            <a:pPr lvl="2">
              <a:spcBef>
                <a:spcPts val="1600"/>
              </a:spcBef>
              <a:spcAft>
                <a:spcPts val="600"/>
              </a:spcAft>
            </a:pPr>
            <a:r>
              <a:rPr lang="en-US" b="1" dirty="0"/>
              <a:t>Customize color scheme</a:t>
            </a:r>
            <a:r>
              <a:rPr lang="en-US" dirty="0"/>
              <a:t> to your own </a:t>
            </a:r>
            <a:br>
              <a:rPr lang="en-US" dirty="0"/>
            </a:br>
            <a:r>
              <a:rPr lang="en-US" dirty="0"/>
              <a:t>needs e.g.</a:t>
            </a:r>
          </a:p>
          <a:p>
            <a:pPr lvl="4"/>
            <a:r>
              <a:rPr lang="en-US" dirty="0"/>
              <a:t>DRESDEN-concept colors</a:t>
            </a:r>
          </a:p>
          <a:p>
            <a:pPr lvl="4"/>
            <a:endParaRPr lang="de-DE" dirty="0"/>
          </a:p>
          <a:p>
            <a:pPr lvl="4">
              <a:spcBef>
                <a:spcPts val="2000"/>
              </a:spcBef>
            </a:pPr>
            <a:r>
              <a:rPr lang="en-US" dirty="0"/>
              <a:t>SINS colors </a:t>
            </a:r>
            <a:br>
              <a:rPr lang="en-US" dirty="0"/>
            </a:br>
            <a:r>
              <a:rPr lang="en-US" dirty="0"/>
              <a:t>(Study Information System of TUD)</a:t>
            </a:r>
          </a:p>
          <a:p>
            <a:pPr lvl="4">
              <a:spcBef>
                <a:spcPts val="2000"/>
              </a:spcBef>
            </a:pPr>
            <a:endParaRPr lang="de-DE" dirty="0"/>
          </a:p>
          <a:p>
            <a:pPr lvl="4"/>
            <a:r>
              <a:rPr lang="en-US" dirty="0"/>
              <a:t>Colors of your organizational unit</a:t>
            </a:r>
          </a:p>
          <a:p>
            <a:endParaRPr lang="de-DE" dirty="0"/>
          </a:p>
        </p:txBody>
      </p:sp>
      <p:graphicFrame>
        <p:nvGraphicFramePr>
          <p:cNvPr id="9" name="Bildplatzhalter 8"/>
          <p:cNvGraphicFramePr>
            <a:graphicFrameLocks noGrp="1"/>
          </p:cNvGraphicFramePr>
          <p:nvPr>
            <p:ph type="pic" sz="quarter" idx="13"/>
            <p:extLst>
              <p:ext uri="{D42A27DB-BD31-4B8C-83A1-F6EECF244321}">
                <p14:modId xmlns:p14="http://schemas.microsoft.com/office/powerpoint/2010/main" val="823450744"/>
              </p:ext>
            </p:extLst>
          </p:nvPr>
        </p:nvGraphicFramePr>
        <p:xfrm>
          <a:off x="6267450" y="1484314"/>
          <a:ext cx="5187950" cy="4344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Gruppieren 1"/>
          <p:cNvGrpSpPr/>
          <p:nvPr/>
        </p:nvGrpSpPr>
        <p:grpSpPr>
          <a:xfrm>
            <a:off x="1770752" y="3723514"/>
            <a:ext cx="2972700" cy="278541"/>
            <a:chOff x="1770752" y="3694939"/>
            <a:chExt cx="2972700" cy="278541"/>
          </a:xfrm>
        </p:grpSpPr>
        <p:sp>
          <p:nvSpPr>
            <p:cNvPr id="11" name="Rechteck 10"/>
            <p:cNvSpPr/>
            <p:nvPr/>
          </p:nvSpPr>
          <p:spPr>
            <a:xfrm rot="16200000">
              <a:off x="2155372" y="3695304"/>
              <a:ext cx="278539" cy="277812"/>
            </a:xfrm>
            <a:prstGeom prst="rect">
              <a:avLst/>
            </a:prstGeom>
            <a:solidFill>
              <a:srgbClr val="28618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/>
            <p:cNvSpPr/>
            <p:nvPr/>
          </p:nvSpPr>
          <p:spPr>
            <a:xfrm rot="16200000">
              <a:off x="2540356" y="3695304"/>
              <a:ext cx="278539" cy="277812"/>
            </a:xfrm>
            <a:prstGeom prst="rect">
              <a:avLst/>
            </a:prstGeom>
            <a:solidFill>
              <a:srgbClr val="539D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/>
            <p:cNvSpPr/>
            <p:nvPr/>
          </p:nvSpPr>
          <p:spPr>
            <a:xfrm rot="16200000">
              <a:off x="2925340" y="3695304"/>
              <a:ext cx="278539" cy="277812"/>
            </a:xfrm>
            <a:prstGeom prst="rect">
              <a:avLst/>
            </a:prstGeom>
            <a:solidFill>
              <a:srgbClr val="84D1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/>
            <p:cNvSpPr/>
            <p:nvPr/>
          </p:nvSpPr>
          <p:spPr>
            <a:xfrm rot="16200000">
              <a:off x="3310324" y="3695305"/>
              <a:ext cx="278539" cy="277812"/>
            </a:xfrm>
            <a:prstGeom prst="rect">
              <a:avLst/>
            </a:prstGeom>
            <a:solidFill>
              <a:srgbClr val="009B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/>
            <p:cNvSpPr/>
            <p:nvPr/>
          </p:nvSpPr>
          <p:spPr>
            <a:xfrm rot="16200000">
              <a:off x="3695308" y="3695304"/>
              <a:ext cx="278539" cy="277812"/>
            </a:xfrm>
            <a:prstGeom prst="rect">
              <a:avLst/>
            </a:prstGeom>
            <a:solidFill>
              <a:srgbClr val="13A983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/>
            <p:cNvSpPr/>
            <p:nvPr/>
          </p:nvSpPr>
          <p:spPr>
            <a:xfrm rot="16200000">
              <a:off x="4080292" y="3695304"/>
              <a:ext cx="278539" cy="277812"/>
            </a:xfrm>
            <a:prstGeom prst="rect">
              <a:avLst/>
            </a:prstGeom>
            <a:solidFill>
              <a:srgbClr val="93C356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/>
            <p:cNvSpPr/>
            <p:nvPr/>
          </p:nvSpPr>
          <p:spPr>
            <a:xfrm rot="16200000">
              <a:off x="4465276" y="3695303"/>
              <a:ext cx="278539" cy="277812"/>
            </a:xfrm>
            <a:prstGeom prst="rect">
              <a:avLst/>
            </a:prstGeom>
            <a:solidFill>
              <a:srgbClr val="BCCF02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/>
            <p:cNvSpPr/>
            <p:nvPr/>
          </p:nvSpPr>
          <p:spPr>
            <a:xfrm rot="16200000">
              <a:off x="1770388" y="3695304"/>
              <a:ext cx="278539" cy="277812"/>
            </a:xfrm>
            <a:prstGeom prst="rect">
              <a:avLst/>
            </a:prstGeom>
            <a:solidFill>
              <a:srgbClr val="03305D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1770753" y="4654017"/>
            <a:ext cx="2202732" cy="278540"/>
            <a:chOff x="1770753" y="4413290"/>
            <a:chExt cx="2202732" cy="278540"/>
          </a:xfrm>
        </p:grpSpPr>
        <p:sp>
          <p:nvSpPr>
            <p:cNvPr id="21" name="Rechteck 20"/>
            <p:cNvSpPr/>
            <p:nvPr/>
          </p:nvSpPr>
          <p:spPr>
            <a:xfrm rot="16200000">
              <a:off x="2155373" y="4413654"/>
              <a:ext cx="278539" cy="277812"/>
            </a:xfrm>
            <a:prstGeom prst="rect">
              <a:avLst/>
            </a:prstGeom>
            <a:solidFill>
              <a:srgbClr val="02ACA8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/>
            <p:cNvSpPr/>
            <p:nvPr/>
          </p:nvSpPr>
          <p:spPr>
            <a:xfrm rot="16200000">
              <a:off x="2540357" y="4413654"/>
              <a:ext cx="278539" cy="277812"/>
            </a:xfrm>
            <a:prstGeom prst="rect">
              <a:avLst/>
            </a:prstGeom>
            <a:solidFill>
              <a:srgbClr val="00A1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/>
            <p:cNvSpPr/>
            <p:nvPr/>
          </p:nvSpPr>
          <p:spPr>
            <a:xfrm rot="16200000">
              <a:off x="2925341" y="4413654"/>
              <a:ext cx="278539" cy="277812"/>
            </a:xfrm>
            <a:prstGeom prst="rect">
              <a:avLst/>
            </a:prstGeom>
            <a:solidFill>
              <a:srgbClr val="E02D8A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/>
            <p:cNvSpPr/>
            <p:nvPr/>
          </p:nvSpPr>
          <p:spPr>
            <a:xfrm rot="16200000">
              <a:off x="3310325" y="4413655"/>
              <a:ext cx="278539" cy="277812"/>
            </a:xfrm>
            <a:prstGeom prst="rect">
              <a:avLst/>
            </a:prstGeom>
            <a:solidFill>
              <a:srgbClr val="E8412C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/>
            <p:cNvSpPr/>
            <p:nvPr/>
          </p:nvSpPr>
          <p:spPr>
            <a:xfrm rot="16200000">
              <a:off x="3695309" y="4413654"/>
              <a:ext cx="278539" cy="277812"/>
            </a:xfrm>
            <a:prstGeom prst="rect">
              <a:avLst/>
            </a:prstGeom>
            <a:solidFill>
              <a:srgbClr val="F07D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 27"/>
            <p:cNvSpPr/>
            <p:nvPr/>
          </p:nvSpPr>
          <p:spPr>
            <a:xfrm rot="16200000">
              <a:off x="1770389" y="4413654"/>
              <a:ext cx="278539" cy="277812"/>
            </a:xfrm>
            <a:prstGeom prst="rect">
              <a:avLst/>
            </a:prstGeom>
            <a:solidFill>
              <a:srgbClr val="63B32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" name="Gruppieren 3"/>
          <p:cNvGrpSpPr/>
          <p:nvPr/>
        </p:nvGrpSpPr>
        <p:grpSpPr>
          <a:xfrm>
            <a:off x="1770754" y="5573458"/>
            <a:ext cx="1047780" cy="278539"/>
            <a:chOff x="1770754" y="4976025"/>
            <a:chExt cx="1047780" cy="278539"/>
          </a:xfrm>
        </p:grpSpPr>
        <p:sp>
          <p:nvSpPr>
            <p:cNvPr id="29" name="Rechteck 28"/>
            <p:cNvSpPr/>
            <p:nvPr/>
          </p:nvSpPr>
          <p:spPr>
            <a:xfrm rot="16200000">
              <a:off x="2155374" y="4976389"/>
              <a:ext cx="278539" cy="2778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 29"/>
            <p:cNvSpPr/>
            <p:nvPr/>
          </p:nvSpPr>
          <p:spPr>
            <a:xfrm rot="16200000">
              <a:off x="2540358" y="4976389"/>
              <a:ext cx="278539" cy="2778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hteck 33"/>
            <p:cNvSpPr/>
            <p:nvPr/>
          </p:nvSpPr>
          <p:spPr>
            <a:xfrm rot="16200000">
              <a:off x="1770390" y="4976389"/>
              <a:ext cx="278539" cy="277812"/>
            </a:xfrm>
            <a:prstGeom prst="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478966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Logo</a:t>
            </a:r>
            <a:br>
              <a:rPr lang="en-US" dirty="0"/>
            </a:br>
            <a:r>
              <a:rPr lang="en-US" b="0" dirty="0"/>
              <a:t>How to use and place it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dirty="0" err="1"/>
              <a:t>TUD's</a:t>
            </a:r>
            <a:r>
              <a:rPr lang="en-US" dirty="0"/>
              <a:t> logo consists of a </a:t>
            </a:r>
            <a:r>
              <a:rPr lang="en-US" b="1" dirty="0"/>
              <a:t>symbol and text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It always appears as a whole and </a:t>
            </a:r>
            <a:r>
              <a:rPr lang="en-US" b="1" dirty="0"/>
              <a:t>must not be cropped, translated </a:t>
            </a:r>
            <a:br>
              <a:rPr lang="en-US" b="1" dirty="0"/>
            </a:br>
            <a:r>
              <a:rPr lang="en-US" b="1" dirty="0"/>
              <a:t>or modified</a:t>
            </a:r>
            <a:r>
              <a:rPr lang="en-US" dirty="0"/>
              <a:t> in any way. 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The logo may be used in the following </a:t>
            </a:r>
            <a:r>
              <a:rPr lang="en-US" b="1" dirty="0"/>
              <a:t>colors</a:t>
            </a:r>
            <a:r>
              <a:rPr lang="en-US" dirty="0"/>
              <a:t>:</a:t>
            </a:r>
          </a:p>
          <a:p>
            <a:pPr lvl="2">
              <a:spcBef>
                <a:spcPts val="600"/>
              </a:spcBef>
            </a:pPr>
            <a:r>
              <a:rPr lang="en-US" dirty="0"/>
              <a:t>Blue (HKS 41) TUD primary corporate color </a:t>
            </a:r>
          </a:p>
          <a:p>
            <a:pPr lvl="2">
              <a:spcBef>
                <a:spcPts val="600"/>
              </a:spcBef>
            </a:pPr>
            <a:r>
              <a:rPr lang="en-US" dirty="0"/>
              <a:t>White (on blue, black or dark gray)</a:t>
            </a:r>
          </a:p>
          <a:p>
            <a:pPr lvl="2">
              <a:spcBef>
                <a:spcPts val="600"/>
              </a:spcBef>
            </a:pPr>
            <a:r>
              <a:rPr lang="en-US" dirty="0"/>
              <a:t>Black (on white or gray)</a:t>
            </a:r>
          </a:p>
          <a:p>
            <a:pPr lvl="2">
              <a:spcBef>
                <a:spcPts val="600"/>
              </a:spcBef>
            </a:pPr>
            <a:r>
              <a:rPr lang="en-US" dirty="0"/>
              <a:t>Gray (on white or gray)</a:t>
            </a:r>
          </a:p>
          <a:p>
            <a:pPr marL="90488" lvl="2" indent="0">
              <a:buNone/>
            </a:pPr>
            <a:br>
              <a:rPr lang="en-US" dirty="0"/>
            </a:br>
            <a:endParaRPr lang="en-US" dirty="0"/>
          </a:p>
          <a:p>
            <a:pPr lvl="2"/>
            <a:r>
              <a:rPr lang="en-US" dirty="0"/>
              <a:t>In all 3 colors mentioned above also on photos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850" y="1484312"/>
            <a:ext cx="2495550" cy="1011877"/>
          </a:xfrm>
          <a:prstGeom prst="rect">
            <a:avLst/>
          </a:prstGeom>
          <a:ln w="3175" cap="sq" cmpd="sng">
            <a:solidFill>
              <a:schemeClr val="tx1"/>
            </a:solidFill>
            <a:prstDash val="solid"/>
            <a:miter lim="800000"/>
          </a:ln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850" y="2771629"/>
            <a:ext cx="2495550" cy="101187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850" y="4058946"/>
            <a:ext cx="2495550" cy="10118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3518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Infografics</a:t>
            </a:r>
            <a:br>
              <a:rPr lang="en-US"/>
            </a:br>
            <a:r>
              <a:rPr lang="en-US" b="0"/>
              <a:t>using SmartArt</a:t>
            </a:r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4294967295"/>
          </p:nvPr>
        </p:nvSpPr>
        <p:spPr>
          <a:xfrm>
            <a:off x="874714" y="1484314"/>
            <a:ext cx="4307314" cy="4249736"/>
          </a:xfrm>
        </p:spPr>
        <p:txBody>
          <a:bodyPr/>
          <a:lstStyle/>
          <a:p>
            <a:pPr lvl="1"/>
            <a:r>
              <a:rPr lang="en-US" b="1"/>
              <a:t>Recommended design parameters:</a:t>
            </a:r>
          </a:p>
          <a:p>
            <a:pPr lvl="2">
              <a:spcBef>
                <a:spcPts val="3000"/>
              </a:spcBef>
            </a:pPr>
            <a:r>
              <a:rPr lang="en-US" b="1"/>
              <a:t>Reduce text</a:t>
            </a:r>
          </a:p>
          <a:p>
            <a:pPr lvl="2"/>
            <a:r>
              <a:rPr lang="en-US"/>
              <a:t>Prefer </a:t>
            </a:r>
            <a:r>
              <a:rPr lang="en-US" b="1"/>
              <a:t>versions with larger areas</a:t>
            </a:r>
          </a:p>
          <a:p>
            <a:pPr lvl="2"/>
            <a:r>
              <a:rPr lang="en-US"/>
              <a:t>Use </a:t>
            </a:r>
            <a:r>
              <a:rPr lang="en-US" b="1"/>
              <a:t>consistent colors</a:t>
            </a:r>
            <a:r>
              <a:rPr lang="en-US"/>
              <a:t> throughout the document</a:t>
            </a:r>
          </a:p>
          <a:p>
            <a:pPr lvl="2"/>
            <a:r>
              <a:rPr lang="en-US" b="1"/>
              <a:t>Ensure good color contrasts and font sizes</a:t>
            </a:r>
          </a:p>
          <a:p>
            <a:pPr lvl="2">
              <a:spcBef>
                <a:spcPts val="3000"/>
              </a:spcBef>
            </a:pPr>
            <a:r>
              <a:rPr lang="en-US"/>
              <a:t>Refrain from using shadows, gradients, etc.</a:t>
            </a:r>
          </a:p>
          <a:p>
            <a:pPr lvl="2">
              <a:spcBef>
                <a:spcPts val="3000"/>
              </a:spcBef>
            </a:pPr>
            <a:r>
              <a:rPr lang="en-US"/>
              <a:t>Create complex graphics as a separate vector graphic</a:t>
            </a:r>
            <a:br>
              <a:rPr lang="en-US"/>
            </a:br>
            <a:r>
              <a:rPr lang="en-US">
                <a:hlinkClick r:id="rId2"/>
              </a:rPr>
              <a:t>(e.g. with Inkscape)</a:t>
            </a:r>
          </a:p>
          <a:p>
            <a:pPr lvl="1"/>
            <a:endParaRPr lang="de-DE" dirty="0"/>
          </a:p>
        </p:txBody>
      </p:sp>
      <p:grpSp>
        <p:nvGrpSpPr>
          <p:cNvPr id="6" name="Gruppieren 5"/>
          <p:cNvGrpSpPr/>
          <p:nvPr/>
        </p:nvGrpSpPr>
        <p:grpSpPr>
          <a:xfrm>
            <a:off x="5507664" y="1498958"/>
            <a:ext cx="5058735" cy="4357632"/>
            <a:chOff x="3856034" y="1498958"/>
            <a:chExt cx="4902203" cy="4235100"/>
          </a:xfrm>
        </p:grpSpPr>
        <p:sp>
          <p:nvSpPr>
            <p:cNvPr id="22" name="Freihandform 21"/>
            <p:cNvSpPr/>
            <p:nvPr/>
          </p:nvSpPr>
          <p:spPr>
            <a:xfrm>
              <a:off x="4636705" y="1938749"/>
              <a:ext cx="1632724" cy="1632724"/>
            </a:xfrm>
            <a:custGeom>
              <a:avLst/>
              <a:gdLst>
                <a:gd name="connsiteX0" fmla="*/ 0 w 1632724"/>
                <a:gd name="connsiteY0" fmla="*/ 1632724 h 1632724"/>
                <a:gd name="connsiteX1" fmla="*/ 1632724 w 1632724"/>
                <a:gd name="connsiteY1" fmla="*/ 0 h 1632724"/>
                <a:gd name="connsiteX2" fmla="*/ 1632724 w 1632724"/>
                <a:gd name="connsiteY2" fmla="*/ 1632724 h 1632724"/>
                <a:gd name="connsiteX3" fmla="*/ 0 w 1632724"/>
                <a:gd name="connsiteY3" fmla="*/ 1632724 h 163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2724" h="1632724">
                  <a:moveTo>
                    <a:pt x="0" y="1632724"/>
                  </a:moveTo>
                  <a:cubicBezTo>
                    <a:pt x="0" y="730995"/>
                    <a:pt x="730995" y="0"/>
                    <a:pt x="1632724" y="0"/>
                  </a:cubicBezTo>
                  <a:lnTo>
                    <a:pt x="1632724" y="1632724"/>
                  </a:lnTo>
                  <a:lnTo>
                    <a:pt x="0" y="1632724"/>
                  </a:lnTo>
                  <a:close/>
                </a:path>
              </a:pathLst>
            </a:custGeom>
            <a:solidFill>
              <a:srgbClr val="13A983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8214" tIns="478214" rIns="288000" bIns="432000" numCol="1" spcCol="1270" anchor="ctr" anchorCtr="1">
              <a:noAutofit/>
            </a:bodyPr>
            <a:lstStyle/>
            <a:p>
              <a:pPr algn="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000"/>
                <a:t>1</a:t>
              </a:r>
              <a:br>
                <a:rPr lang="en-US" sz="4000"/>
              </a:br>
              <a:r>
                <a:rPr lang="en-US" sz="2000"/>
                <a:t>topic</a:t>
              </a:r>
            </a:p>
          </p:txBody>
        </p:sp>
        <p:sp>
          <p:nvSpPr>
            <p:cNvPr id="21" name="Freihandform 20"/>
            <p:cNvSpPr/>
            <p:nvPr/>
          </p:nvSpPr>
          <p:spPr>
            <a:xfrm>
              <a:off x="3864156" y="1525480"/>
              <a:ext cx="1529755" cy="1656115"/>
            </a:xfrm>
            <a:custGeom>
              <a:avLst/>
              <a:gdLst>
                <a:gd name="connsiteX0" fmla="*/ 0 w 1529755"/>
                <a:gd name="connsiteY0" fmla="*/ 0 h 1656115"/>
                <a:gd name="connsiteX1" fmla="*/ 1529755 w 1529755"/>
                <a:gd name="connsiteY1" fmla="*/ 0 h 1656115"/>
                <a:gd name="connsiteX2" fmla="*/ 1529755 w 1529755"/>
                <a:gd name="connsiteY2" fmla="*/ 1656115 h 1656115"/>
                <a:gd name="connsiteX3" fmla="*/ 0 w 1529755"/>
                <a:gd name="connsiteY3" fmla="*/ 1656115 h 1656115"/>
                <a:gd name="connsiteX4" fmla="*/ 0 w 1529755"/>
                <a:gd name="connsiteY4" fmla="*/ 0 h 165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9755" h="1656115">
                  <a:moveTo>
                    <a:pt x="0" y="0"/>
                  </a:moveTo>
                  <a:lnTo>
                    <a:pt x="1529755" y="0"/>
                  </a:lnTo>
                  <a:lnTo>
                    <a:pt x="1529755" y="1656115"/>
                  </a:lnTo>
                  <a:lnTo>
                    <a:pt x="0" y="1656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A983">
                <a:alpha val="20000"/>
              </a:srgb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000" tIns="72000" rIns="72000" bIns="72000" numCol="1" spcCol="1270" anchor="t" anchorCtr="0">
              <a:noAutofit/>
            </a:bodyPr>
            <a:lstStyle/>
            <a:p>
              <a:pPr marL="57150" lvl="1" indent="-57150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dirty="0"/>
                <a:t>Background info</a:t>
              </a:r>
            </a:p>
            <a:p>
              <a:pPr marL="57150" lvl="1" indent="-57150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dirty="0"/>
                <a:t>with 3 or 4 aspects</a:t>
              </a:r>
            </a:p>
            <a:p>
              <a:pPr marL="57150" lvl="1" indent="-57150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dirty="0"/>
                <a:t>Mind the font size</a:t>
              </a:r>
            </a:p>
          </p:txBody>
        </p:sp>
        <p:sp>
          <p:nvSpPr>
            <p:cNvPr id="23" name="Freihandform 22"/>
            <p:cNvSpPr/>
            <p:nvPr/>
          </p:nvSpPr>
          <p:spPr>
            <a:xfrm>
              <a:off x="6344845" y="1938749"/>
              <a:ext cx="1632724" cy="1632724"/>
            </a:xfrm>
            <a:custGeom>
              <a:avLst/>
              <a:gdLst>
                <a:gd name="connsiteX0" fmla="*/ 0 w 1632724"/>
                <a:gd name="connsiteY0" fmla="*/ 1632724 h 1632724"/>
                <a:gd name="connsiteX1" fmla="*/ 1632724 w 1632724"/>
                <a:gd name="connsiteY1" fmla="*/ 0 h 1632724"/>
                <a:gd name="connsiteX2" fmla="*/ 1632724 w 1632724"/>
                <a:gd name="connsiteY2" fmla="*/ 1632724 h 1632724"/>
                <a:gd name="connsiteX3" fmla="*/ 0 w 1632724"/>
                <a:gd name="connsiteY3" fmla="*/ 1632724 h 163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2724" h="1632724">
                  <a:moveTo>
                    <a:pt x="0" y="0"/>
                  </a:moveTo>
                  <a:cubicBezTo>
                    <a:pt x="901729" y="0"/>
                    <a:pt x="1632724" y="730995"/>
                    <a:pt x="1632724" y="1632724"/>
                  </a:cubicBezTo>
                  <a:lnTo>
                    <a:pt x="0" y="1632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BA4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2">
                <a:hueOff val="-2293634"/>
                <a:satOff val="-11059"/>
                <a:lumOff val="209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8000" tIns="478214" rIns="478214" bIns="432000" numCol="1" spcCol="1270" anchor="ctr" anchorCtr="1">
              <a:noAutofit/>
            </a:bodyPr>
            <a:lstStyle/>
            <a:p>
              <a:pPr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000"/>
                <a:t>2</a:t>
              </a:r>
              <a:br>
                <a:rPr lang="en-US" sz="4000"/>
              </a:br>
              <a:r>
                <a:rPr lang="en-US" sz="2000"/>
                <a:t>topic</a:t>
              </a:r>
            </a:p>
          </p:txBody>
        </p:sp>
        <p:sp>
          <p:nvSpPr>
            <p:cNvPr id="18" name="Freihandform 17"/>
            <p:cNvSpPr/>
            <p:nvPr/>
          </p:nvSpPr>
          <p:spPr>
            <a:xfrm>
              <a:off x="7227550" y="1498958"/>
              <a:ext cx="1530687" cy="1656742"/>
            </a:xfrm>
            <a:custGeom>
              <a:avLst/>
              <a:gdLst>
                <a:gd name="connsiteX0" fmla="*/ 0 w 1530687"/>
                <a:gd name="connsiteY0" fmla="*/ 0 h 1656742"/>
                <a:gd name="connsiteX1" fmla="*/ 1530687 w 1530687"/>
                <a:gd name="connsiteY1" fmla="*/ 0 h 1656742"/>
                <a:gd name="connsiteX2" fmla="*/ 1530687 w 1530687"/>
                <a:gd name="connsiteY2" fmla="*/ 1656742 h 1656742"/>
                <a:gd name="connsiteX3" fmla="*/ 0 w 1530687"/>
                <a:gd name="connsiteY3" fmla="*/ 1656742 h 1656742"/>
                <a:gd name="connsiteX4" fmla="*/ 0 w 1530687"/>
                <a:gd name="connsiteY4" fmla="*/ 0 h 1656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687" h="1656742">
                  <a:moveTo>
                    <a:pt x="0" y="0"/>
                  </a:moveTo>
                  <a:lnTo>
                    <a:pt x="1530687" y="0"/>
                  </a:lnTo>
                  <a:lnTo>
                    <a:pt x="1530687" y="1656742"/>
                  </a:lnTo>
                  <a:lnTo>
                    <a:pt x="0" y="16567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BA4">
                <a:alpha val="20000"/>
              </a:srgb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000" tIns="72000" rIns="72000" bIns="72000" numCol="1" spcCol="1270" anchor="t" anchorCtr="0">
              <a:noAutofit/>
            </a:bodyPr>
            <a:lstStyle/>
            <a:p>
              <a:pPr marL="57150" lvl="1" indent="-57150" algn="r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dirty="0"/>
                <a:t>Background info</a:t>
              </a:r>
            </a:p>
            <a:p>
              <a:pPr marL="57150" lvl="1" indent="-57150" algn="r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dirty="0"/>
                <a:t>With 3 or 4 aspects</a:t>
              </a:r>
            </a:p>
            <a:p>
              <a:pPr marL="57150" lvl="1" indent="-57150" algn="r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dirty="0"/>
                <a:t>Mind the font size</a:t>
              </a:r>
            </a:p>
          </p:txBody>
        </p:sp>
        <p:sp>
          <p:nvSpPr>
            <p:cNvPr id="24" name="Freihandform 23"/>
            <p:cNvSpPr/>
            <p:nvPr/>
          </p:nvSpPr>
          <p:spPr>
            <a:xfrm rot="21600000">
              <a:off x="6344845" y="3646887"/>
              <a:ext cx="1632725" cy="1632725"/>
            </a:xfrm>
            <a:custGeom>
              <a:avLst/>
              <a:gdLst>
                <a:gd name="connsiteX0" fmla="*/ 0 w 1632724"/>
                <a:gd name="connsiteY0" fmla="*/ 1632724 h 1632724"/>
                <a:gd name="connsiteX1" fmla="*/ 1632724 w 1632724"/>
                <a:gd name="connsiteY1" fmla="*/ 0 h 1632724"/>
                <a:gd name="connsiteX2" fmla="*/ 1632724 w 1632724"/>
                <a:gd name="connsiteY2" fmla="*/ 1632724 h 1632724"/>
                <a:gd name="connsiteX3" fmla="*/ 0 w 1632724"/>
                <a:gd name="connsiteY3" fmla="*/ 1632724 h 163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2724" h="1632724">
                  <a:moveTo>
                    <a:pt x="1632724" y="0"/>
                  </a:moveTo>
                  <a:cubicBezTo>
                    <a:pt x="1632724" y="901729"/>
                    <a:pt x="901729" y="1632724"/>
                    <a:pt x="0" y="1632724"/>
                  </a:cubicBezTo>
                  <a:lnTo>
                    <a:pt x="0" y="0"/>
                  </a:lnTo>
                  <a:lnTo>
                    <a:pt x="1632724" y="0"/>
                  </a:lnTo>
                  <a:close/>
                </a:path>
              </a:pathLst>
            </a:custGeom>
            <a:solidFill>
              <a:srgbClr val="539DC5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2">
                <a:hueOff val="-4587268"/>
                <a:satOff val="-22119"/>
                <a:lumOff val="418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8000" tIns="360001" rIns="478214" bIns="478214" numCol="1" spcCol="1270" anchor="ctr" anchorCtr="1">
              <a:noAutofit/>
            </a:bodyPr>
            <a:lstStyle/>
            <a:p>
              <a:pPr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/>
                <a:t>topic </a:t>
              </a:r>
              <a:r>
                <a:rPr lang="en-US" sz="4000"/>
                <a:t>3</a:t>
              </a:r>
            </a:p>
          </p:txBody>
        </p:sp>
        <p:sp>
          <p:nvSpPr>
            <p:cNvPr id="10" name="Freihandform 9"/>
            <p:cNvSpPr/>
            <p:nvPr/>
          </p:nvSpPr>
          <p:spPr>
            <a:xfrm>
              <a:off x="7228239" y="4063445"/>
              <a:ext cx="1529998" cy="1655958"/>
            </a:xfrm>
            <a:custGeom>
              <a:avLst/>
              <a:gdLst>
                <a:gd name="connsiteX0" fmla="*/ 0 w 1529998"/>
                <a:gd name="connsiteY0" fmla="*/ 0 h 1655958"/>
                <a:gd name="connsiteX1" fmla="*/ 1529998 w 1529998"/>
                <a:gd name="connsiteY1" fmla="*/ 0 h 1655958"/>
                <a:gd name="connsiteX2" fmla="*/ 1529998 w 1529998"/>
                <a:gd name="connsiteY2" fmla="*/ 1655958 h 1655958"/>
                <a:gd name="connsiteX3" fmla="*/ 0 w 1529998"/>
                <a:gd name="connsiteY3" fmla="*/ 1655958 h 1655958"/>
                <a:gd name="connsiteX4" fmla="*/ 0 w 1529998"/>
                <a:gd name="connsiteY4" fmla="*/ 0 h 165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9998" h="1655958">
                  <a:moveTo>
                    <a:pt x="0" y="0"/>
                  </a:moveTo>
                  <a:lnTo>
                    <a:pt x="1529998" y="0"/>
                  </a:lnTo>
                  <a:lnTo>
                    <a:pt x="1529998" y="1655958"/>
                  </a:lnTo>
                  <a:lnTo>
                    <a:pt x="0" y="1655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9DC5">
                <a:alpha val="20000"/>
              </a:srgb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000" tIns="72000" rIns="72000" bIns="72000" numCol="1" spcCol="1270" anchor="b" anchorCtr="0">
              <a:noAutofit/>
            </a:bodyPr>
            <a:lstStyle/>
            <a:p>
              <a:pPr marL="57150" lvl="1" indent="-57150" algn="r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dirty="0"/>
                <a:t>Background info</a:t>
              </a:r>
            </a:p>
            <a:p>
              <a:pPr marL="57150" lvl="1" indent="-57150" algn="r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dirty="0"/>
                <a:t>With 3 or 4 aspects</a:t>
              </a:r>
            </a:p>
            <a:p>
              <a:pPr marL="57150" lvl="1" indent="-57150" algn="r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dirty="0"/>
                <a:t>Mind the font size</a:t>
              </a:r>
            </a:p>
          </p:txBody>
        </p:sp>
        <p:sp>
          <p:nvSpPr>
            <p:cNvPr id="25" name="Freihandform 24"/>
            <p:cNvSpPr/>
            <p:nvPr/>
          </p:nvSpPr>
          <p:spPr>
            <a:xfrm rot="21600000">
              <a:off x="3856034" y="4077511"/>
              <a:ext cx="1886712" cy="1656547"/>
            </a:xfrm>
            <a:custGeom>
              <a:avLst/>
              <a:gdLst>
                <a:gd name="connsiteX0" fmla="*/ 0 w 1656546"/>
                <a:gd name="connsiteY0" fmla="*/ 0 h 1886711"/>
                <a:gd name="connsiteX1" fmla="*/ 1656546 w 1656546"/>
                <a:gd name="connsiteY1" fmla="*/ 0 h 1886711"/>
                <a:gd name="connsiteX2" fmla="*/ 1656546 w 1656546"/>
                <a:gd name="connsiteY2" fmla="*/ 1610614 h 1886711"/>
                <a:gd name="connsiteX3" fmla="*/ 1380449 w 1656546"/>
                <a:gd name="connsiteY3" fmla="*/ 1886711 h 1886711"/>
                <a:gd name="connsiteX4" fmla="*/ 0 w 1656546"/>
                <a:gd name="connsiteY4" fmla="*/ 1886711 h 1886711"/>
                <a:gd name="connsiteX5" fmla="*/ 0 w 1656546"/>
                <a:gd name="connsiteY5" fmla="*/ 0 h 1886711"/>
                <a:gd name="connsiteX0" fmla="*/ 1380449 w 1656546"/>
                <a:gd name="connsiteY0" fmla="*/ 1886711 h 1886711"/>
                <a:gd name="connsiteX1" fmla="*/ 1435669 w 1656546"/>
                <a:gd name="connsiteY1" fmla="*/ 1665834 h 1886711"/>
                <a:gd name="connsiteX2" fmla="*/ 1656546 w 1656546"/>
                <a:gd name="connsiteY2" fmla="*/ 1610614 h 1886711"/>
                <a:gd name="connsiteX3" fmla="*/ 1380449 w 1656546"/>
                <a:gd name="connsiteY3" fmla="*/ 1886711 h 1886711"/>
                <a:gd name="connsiteX0" fmla="*/ 1380449 w 1656546"/>
                <a:gd name="connsiteY0" fmla="*/ 1886711 h 1886711"/>
                <a:gd name="connsiteX1" fmla="*/ 1435669 w 1656546"/>
                <a:gd name="connsiteY1" fmla="*/ 1665834 h 1886711"/>
                <a:gd name="connsiteX2" fmla="*/ 1656546 w 1656546"/>
                <a:gd name="connsiteY2" fmla="*/ 1610614 h 1886711"/>
                <a:gd name="connsiteX3" fmla="*/ 1380449 w 1656546"/>
                <a:gd name="connsiteY3" fmla="*/ 1886711 h 1886711"/>
                <a:gd name="connsiteX4" fmla="*/ 0 w 1656546"/>
                <a:gd name="connsiteY4" fmla="*/ 1886711 h 1886711"/>
                <a:gd name="connsiteX5" fmla="*/ 0 w 1656546"/>
                <a:gd name="connsiteY5" fmla="*/ 0 h 1886711"/>
                <a:gd name="connsiteX6" fmla="*/ 1656546 w 1656546"/>
                <a:gd name="connsiteY6" fmla="*/ 0 h 1886711"/>
                <a:gd name="connsiteX7" fmla="*/ 1656546 w 1656546"/>
                <a:gd name="connsiteY7" fmla="*/ 1610614 h 188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546" h="1886711" stroke="0" extrusionOk="0">
                  <a:moveTo>
                    <a:pt x="0" y="1886710"/>
                  </a:moveTo>
                  <a:lnTo>
                    <a:pt x="0" y="1"/>
                  </a:lnTo>
                  <a:lnTo>
                    <a:pt x="1414131" y="1"/>
                  </a:lnTo>
                  <a:lnTo>
                    <a:pt x="1656546" y="314459"/>
                  </a:lnTo>
                  <a:lnTo>
                    <a:pt x="1656546" y="1886710"/>
                  </a:lnTo>
                  <a:lnTo>
                    <a:pt x="0" y="1886710"/>
                  </a:lnTo>
                  <a:close/>
                </a:path>
                <a:path w="1656546" h="1886711" fill="darkenLess" stroke="0" extrusionOk="0">
                  <a:moveTo>
                    <a:pt x="1656546" y="314459"/>
                  </a:moveTo>
                  <a:lnTo>
                    <a:pt x="1462614" y="251567"/>
                  </a:lnTo>
                  <a:lnTo>
                    <a:pt x="1414131" y="1"/>
                  </a:lnTo>
                  <a:lnTo>
                    <a:pt x="1656546" y="314459"/>
                  </a:lnTo>
                  <a:close/>
                </a:path>
                <a:path w="1656546" h="1886711" fill="none" extrusionOk="0">
                  <a:moveTo>
                    <a:pt x="1656546" y="314459"/>
                  </a:moveTo>
                  <a:lnTo>
                    <a:pt x="1462614" y="251567"/>
                  </a:lnTo>
                  <a:lnTo>
                    <a:pt x="1414131" y="1"/>
                  </a:lnTo>
                  <a:lnTo>
                    <a:pt x="1656546" y="314459"/>
                  </a:lnTo>
                  <a:lnTo>
                    <a:pt x="1656546" y="1886710"/>
                  </a:lnTo>
                  <a:lnTo>
                    <a:pt x="0" y="1886710"/>
                  </a:lnTo>
                  <a:lnTo>
                    <a:pt x="0" y="1"/>
                  </a:lnTo>
                  <a:lnTo>
                    <a:pt x="1414131" y="1"/>
                  </a:lnTo>
                </a:path>
              </a:pathLst>
            </a:custGeom>
            <a:solidFill>
              <a:srgbClr val="93C356">
                <a:alpha val="20000"/>
              </a:srgbClr>
            </a:solidFill>
            <a:ln>
              <a:noFill/>
            </a:ln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hemeClr val="accent2">
                <a:hueOff val="-6880901"/>
                <a:satOff val="-33178"/>
                <a:lumOff val="627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4000" tIns="144000" rIns="144000" bIns="144000" numCol="1" spcCol="1270" anchor="ctr" anchorCtr="0">
              <a:noAutofit/>
            </a:bodyPr>
            <a:lstStyle/>
            <a:p>
              <a:pPr algn="ctr" defTabSz="2444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>
                  <a:solidFill>
                    <a:schemeClr val="tx1"/>
                  </a:solidFill>
                </a:rPr>
                <a:t>Insert new topic</a:t>
              </a:r>
            </a:p>
            <a:p>
              <a:pPr algn="ctr" defTabSz="2444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>
                  <a:solidFill>
                    <a:schemeClr val="tx1"/>
                  </a:solidFill>
                </a:rPr>
                <a:t>Emphasize important info</a:t>
              </a:r>
            </a:p>
          </p:txBody>
        </p:sp>
        <p:sp>
          <p:nvSpPr>
            <p:cNvPr id="26" name="Gebogener Pfeil 25"/>
            <p:cNvSpPr/>
            <p:nvPr/>
          </p:nvSpPr>
          <p:spPr>
            <a:xfrm rot="2700000">
              <a:off x="5786405" y="3099757"/>
              <a:ext cx="980440" cy="1062434"/>
            </a:xfrm>
            <a:prstGeom prst="circular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13008647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5D91906E-15A0-8749-9F3A-5E231A793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" y="-35367"/>
            <a:ext cx="12189862" cy="6893366"/>
          </a:xfrm>
          <a:prstGeom prst="rect">
            <a:avLst/>
          </a:prstGeom>
        </p:spPr>
      </p:pic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DRESDEN-concept</a:t>
            </a:r>
            <a:r>
              <a:rPr lang="en-US"/>
              <a:t> </a:t>
            </a:r>
            <a:br>
              <a:rPr lang="en-US"/>
            </a:br>
            <a:r>
              <a:rPr lang="en-US"/>
              <a:t>network</a:t>
            </a:r>
            <a:br>
              <a:rPr lang="en-US" sz="1600"/>
            </a:br>
            <a:endParaRPr lang="en-US" sz="1600"/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>
          <a:xfrm>
            <a:off x="874712" y="1810512"/>
            <a:ext cx="10580688" cy="2903220"/>
          </a:xfrm>
        </p:spPr>
        <p:txBody>
          <a:bodyPr/>
          <a:lstStyle/>
          <a:p>
            <a:r>
              <a:rPr lang="en-US" b="1"/>
              <a:t>D</a:t>
            </a:r>
            <a:r>
              <a:rPr lang="en-US"/>
              <a:t>resden </a:t>
            </a:r>
            <a:r>
              <a:rPr lang="en-US" b="1"/>
              <a:t>R</a:t>
            </a:r>
            <a:r>
              <a:rPr lang="en-US"/>
              <a:t>esearch and </a:t>
            </a:r>
            <a:r>
              <a:rPr lang="en-US" b="1"/>
              <a:t>E</a:t>
            </a:r>
            <a:r>
              <a:rPr lang="en-US"/>
              <a:t>ducation </a:t>
            </a:r>
            <a:br>
              <a:rPr lang="en-US"/>
            </a:br>
            <a:r>
              <a:rPr lang="en-US" b="1"/>
              <a:t>S</a:t>
            </a:r>
            <a:r>
              <a:rPr lang="en-US"/>
              <a:t>ynergies for the </a:t>
            </a:r>
            <a:r>
              <a:rPr lang="en-US" b="1"/>
              <a:t>D</a:t>
            </a:r>
            <a:r>
              <a:rPr lang="en-US"/>
              <a:t>evelopment </a:t>
            </a:r>
            <a:br>
              <a:rPr lang="en-US"/>
            </a:br>
            <a:r>
              <a:rPr lang="en-US"/>
              <a:t>of </a:t>
            </a:r>
            <a:r>
              <a:rPr lang="en-US" b="1"/>
              <a:t>E</a:t>
            </a:r>
            <a:r>
              <a:rPr lang="en-US"/>
              <a:t>xcellence and </a:t>
            </a:r>
            <a:r>
              <a:rPr lang="en-US" b="1"/>
              <a:t>N</a:t>
            </a:r>
            <a:r>
              <a:rPr lang="en-US"/>
              <a:t>ovelty</a:t>
            </a:r>
          </a:p>
        </p:txBody>
      </p:sp>
    </p:spTree>
    <p:extLst>
      <p:ext uri="{BB962C8B-B14F-4D97-AF65-F5344CB8AC3E}">
        <p14:creationId xmlns:p14="http://schemas.microsoft.com/office/powerpoint/2010/main" val="29627635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DRESDEN-concept</a:t>
            </a:r>
            <a:br>
              <a:rPr lang="en-US" dirty="0"/>
            </a:br>
            <a:r>
              <a:rPr lang="en-US" b="0" dirty="0"/>
              <a:t>Excellence in science and culture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/>
              <a:t>DRESDEN-concept is a network of </a:t>
            </a:r>
            <a:r>
              <a:rPr lang="en-US" b="1"/>
              <a:t>TU Dresden with 32 partners</a:t>
            </a:r>
            <a:r>
              <a:rPr lang="en-US"/>
              <a:t> in science and culture.</a:t>
            </a:r>
            <a:br>
              <a:rPr lang="en-US"/>
            </a:br>
            <a:r>
              <a:rPr lang="en-US"/>
              <a:t>All partners are </a:t>
            </a:r>
            <a:r>
              <a:rPr lang="en-US" b="1"/>
              <a:t>research</a:t>
            </a:r>
            <a:r>
              <a:rPr lang="en-US"/>
              <a:t> institutes and facilities in Dresden.</a:t>
            </a:r>
          </a:p>
          <a:p>
            <a:pPr lvl="1"/>
            <a:r>
              <a:rPr lang="en-US"/>
              <a:t>Synergies between TU Dresden and Dresden's non-university</a:t>
            </a:r>
            <a:br>
              <a:rPr lang="en-US"/>
            </a:br>
            <a:r>
              <a:rPr lang="en-US"/>
              <a:t>research institutions in research, teaching and infrastructure:</a:t>
            </a:r>
          </a:p>
          <a:p>
            <a:pPr lvl="2"/>
            <a:r>
              <a:rPr lang="en-US"/>
              <a:t>Joint identification and coordination of focal areas of research</a:t>
            </a:r>
          </a:p>
          <a:p>
            <a:pPr lvl="2"/>
            <a:r>
              <a:rPr lang="en-US"/>
              <a:t>Joint appointments / recruitment of leading researchers</a:t>
            </a:r>
          </a:p>
          <a:p>
            <a:pPr lvl="2"/>
            <a:r>
              <a:rPr lang="en-US"/>
              <a:t>Shared resources / one campus model</a:t>
            </a:r>
          </a:p>
          <a:p>
            <a:pPr lvl="1"/>
            <a:r>
              <a:rPr lang="en-US"/>
              <a:t>The core element is TU Dresden's application to become a University of Excellence.</a:t>
            </a:r>
          </a:p>
          <a:p>
            <a:pPr lvl="1"/>
            <a:endParaRPr lang="de-DE" dirty="0"/>
          </a:p>
          <a:p>
            <a:pPr lvl="1"/>
            <a:r>
              <a:rPr lang="en-US"/>
              <a:t>What can you use the DRESDEN-concept network map in this presentation template for?</a:t>
            </a:r>
          </a:p>
          <a:p>
            <a:pPr lvl="2"/>
            <a:r>
              <a:rPr lang="en-US"/>
              <a:t>You are welcome to use the map to refer to the network in your presentations.</a:t>
            </a:r>
          </a:p>
          <a:p>
            <a:pPr lvl="2"/>
            <a:r>
              <a:rPr lang="en-US"/>
              <a:t>You can point out your own project partners in the network.</a:t>
            </a:r>
          </a:p>
        </p:txBody>
      </p:sp>
    </p:spTree>
    <p:extLst>
      <p:ext uri="{BB962C8B-B14F-4D97-AF65-F5344CB8AC3E}">
        <p14:creationId xmlns:p14="http://schemas.microsoft.com/office/powerpoint/2010/main" val="26085203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Logo des Bundesministeriums für Bildung und Forschung, links vom Schriftzug wird der Bundesadler und das Balkenelement dargestellt. Darüber steht: &quot;Gefördert vom&quot;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142" y="3693405"/>
            <a:ext cx="3959866" cy="2723718"/>
          </a:xfrm>
          <a:prstGeom prst="rect">
            <a:avLst/>
          </a:prstGeom>
        </p:spPr>
      </p:pic>
      <p:pic>
        <p:nvPicPr>
          <p:cNvPr id="13" name="Grafik 12" descr="Landessignet Sachsen. Schriftzug Sachsen in schwarz, darunter in grün das stilisierte Landeswapp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008" y="4223004"/>
            <a:ext cx="1252737" cy="1880359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6642786" y="3321163"/>
            <a:ext cx="35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This measure is partly financed by tax revenue on the basis of the budget adopted by the Saxon Parliament.</a:t>
            </a:r>
          </a:p>
          <a:p>
            <a:endParaRPr lang="de-DE" sz="1200" dirty="0"/>
          </a:p>
        </p:txBody>
      </p:sp>
      <p:sp>
        <p:nvSpPr>
          <p:cNvPr id="6" name="Textfeld 5"/>
          <p:cNvSpPr txBox="1"/>
          <p:nvPr/>
        </p:nvSpPr>
        <p:spPr>
          <a:xfrm>
            <a:off x="778425" y="1411473"/>
            <a:ext cx="3583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Sample design of a page with funding logos for customization according to the conditions in place.</a:t>
            </a:r>
          </a:p>
          <a:p>
            <a:endParaRPr lang="de-DE" sz="1200" dirty="0"/>
          </a:p>
        </p:txBody>
      </p:sp>
      <p:pic>
        <p:nvPicPr>
          <p:cNvPr id="7" name="Grafik 6" descr="Logo: Stilisierten menschlichen Figur, darunter der Text: Zertifikat seit 2007 audit familiengerechte Hochschul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454" y="5862171"/>
            <a:ext cx="782054" cy="782054"/>
          </a:xfrm>
          <a:prstGeom prst="rect">
            <a:avLst/>
          </a:prstGeom>
        </p:spPr>
      </p:pic>
      <p:pic>
        <p:nvPicPr>
          <p:cNvPr id="8" name="Grafik 7" descr="Logo der EMAS Zertifizierung für geprüftes Umweltmanagement: über einem blauen Wellenelement rechts ein stilisiertes, grünes Blatt, darüber ein Kreisbogen aus 6 gelben Sternen, zusammen ein kreisförmiges Logo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0029" y="5862171"/>
            <a:ext cx="442094" cy="75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67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Font</a:t>
            </a:r>
            <a:br>
              <a:rPr lang="en-US"/>
            </a:br>
            <a:r>
              <a:rPr lang="en-US" b="0"/>
              <a:t>Corporate font Open Sans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type="body" sz="quarter" idx="4294967295"/>
          </p:nvPr>
        </p:nvSpPr>
        <p:spPr>
          <a:xfrm>
            <a:off x="874712" y="1484314"/>
            <a:ext cx="6084887" cy="4357686"/>
          </a:xfrm>
        </p:spPr>
        <p:txBody>
          <a:bodyPr/>
          <a:lstStyle/>
          <a:p>
            <a:pPr lvl="1"/>
            <a:r>
              <a:rPr lang="en-US" b="1" dirty="0"/>
              <a:t>Open Sans</a:t>
            </a:r>
            <a:r>
              <a:rPr lang="en-US" dirty="0"/>
              <a:t> has been TU Dresden’s corporate typeface since January 2018.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Open Sans was developed by typeface designer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  <a:latin typeface="TUD-Iconfont Light" panose="00000400000000000000" pitchFamily="50" charset="0"/>
              </a:rPr>
              <a:t>🔗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Steve Matteson</a:t>
            </a:r>
            <a:r>
              <a:rPr lang="en-US" dirty="0"/>
              <a:t> as a </a:t>
            </a:r>
            <a:r>
              <a:rPr lang="en-US" b="1" dirty="0"/>
              <a:t>typeface that could be used for various media, including printed material, websites and mobile interfaces.</a:t>
            </a:r>
            <a:r>
              <a:rPr lang="en-US" dirty="0"/>
              <a:t> It was published under the Apache License Version 2.0.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font is available in various font libraries </a:t>
            </a:r>
            <a:br>
              <a:rPr lang="en-US" dirty="0"/>
            </a:br>
            <a:r>
              <a:rPr lang="en-US" b="1" dirty="0"/>
              <a:t>on the internet </a:t>
            </a:r>
            <a:r>
              <a:rPr lang="en-US" dirty="0"/>
              <a:t>and in TUD’s online internal area for </a:t>
            </a:r>
            <a:r>
              <a:rPr lang="en-US" b="1" dirty="0"/>
              <a:t>free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  <a:latin typeface="TUD-Iconfont Light" panose="00000400000000000000" pitchFamily="50" charset="0"/>
              </a:rPr>
              <a:t>🔗</a:t>
            </a:r>
            <a:r>
              <a:rPr lang="en-US" b="1" dirty="0"/>
              <a:t> </a:t>
            </a:r>
            <a:r>
              <a:rPr lang="en-US" dirty="0">
                <a:hlinkClick r:id="rId4"/>
              </a:rPr>
              <a:t>download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Open Sans font is embedded </a:t>
            </a:r>
            <a:r>
              <a:rPr lang="en-US" b="1" dirty="0"/>
              <a:t>directly in this presentation template</a:t>
            </a:r>
            <a:r>
              <a:rPr lang="en-US" dirty="0"/>
              <a:t>.</a:t>
            </a:r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7156450" y="1484313"/>
            <a:ext cx="3409950" cy="39395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600" b="1">
                <a:solidFill>
                  <a:srgbClr val="0069B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Font styles</a:t>
            </a:r>
            <a:br>
              <a:rPr lang="en-US" sz="1600" b="1">
                <a:solidFill>
                  <a:srgbClr val="0069B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en-US" sz="1600" b="1">
              <a:solidFill>
                <a:srgbClr val="0069B4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r"/>
            <a:r>
              <a:rPr lang="en-US" sz="1600">
                <a:solidFill>
                  <a:srgbClr val="0069B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Open Sans Light</a:t>
            </a:r>
          </a:p>
          <a:p>
            <a:pPr algn="r"/>
            <a:r>
              <a:rPr lang="en-US" sz="1600">
                <a:solidFill>
                  <a:srgbClr val="0069B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Open Sans </a:t>
            </a:r>
            <a:r>
              <a:rPr lang="en-US" sz="1600" i="1">
                <a:solidFill>
                  <a:srgbClr val="0069B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Light Italic</a:t>
            </a:r>
          </a:p>
          <a:p>
            <a:pPr algn="r"/>
            <a:endParaRPr lang="de-DE" sz="1600" i="1" dirty="0">
              <a:solidFill>
                <a:srgbClr val="0069B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r">
              <a:tabLst>
                <a:tab pos="361950" algn="l"/>
              </a:tabLst>
            </a:pPr>
            <a:r>
              <a:rPr lang="en-US" sz="1600">
                <a:solidFill>
                  <a:srgbClr val="0069B4"/>
                </a:solidFill>
              </a:rPr>
              <a:t>Open Sans Regular</a:t>
            </a:r>
          </a:p>
          <a:p>
            <a:pPr algn="r">
              <a:tabLst>
                <a:tab pos="361950" algn="l"/>
              </a:tabLst>
            </a:pPr>
            <a:r>
              <a:rPr lang="en-US" sz="1600">
                <a:solidFill>
                  <a:srgbClr val="0069B4"/>
                </a:solidFill>
              </a:rPr>
              <a:t>Open Sans </a:t>
            </a:r>
            <a:r>
              <a:rPr lang="en-US" sz="1600" i="1">
                <a:solidFill>
                  <a:srgbClr val="0069B4"/>
                </a:solidFill>
              </a:rPr>
              <a:t>Regular Italic</a:t>
            </a:r>
          </a:p>
          <a:p>
            <a:pPr algn="r">
              <a:tabLst>
                <a:tab pos="361950" algn="l"/>
              </a:tabLst>
            </a:pPr>
            <a:endParaRPr lang="de-DE" sz="1600" dirty="0">
              <a:solidFill>
                <a:srgbClr val="0069B4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algn="r">
              <a:tabLst>
                <a:tab pos="361950" algn="l"/>
              </a:tabLst>
            </a:pPr>
            <a:r>
              <a:rPr lang="en-US" sz="1600">
                <a:solidFill>
                  <a:srgbClr val="0069B4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Open Sans Semi-Bold</a:t>
            </a:r>
          </a:p>
          <a:p>
            <a:pPr algn="r">
              <a:tabLst>
                <a:tab pos="361950" algn="l"/>
              </a:tabLst>
            </a:pPr>
            <a:r>
              <a:rPr lang="en-US" sz="1600">
                <a:solidFill>
                  <a:srgbClr val="0069B4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Open Sans </a:t>
            </a:r>
            <a:r>
              <a:rPr lang="en-US" sz="1600" i="1">
                <a:solidFill>
                  <a:srgbClr val="0069B4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Semi-Bold Italic</a:t>
            </a:r>
          </a:p>
          <a:p>
            <a:pPr algn="r">
              <a:tabLst>
                <a:tab pos="361950" algn="l"/>
              </a:tabLst>
            </a:pPr>
            <a:endParaRPr lang="de-DE" sz="1600" b="1" dirty="0">
              <a:solidFill>
                <a:srgbClr val="0069B4"/>
              </a:solidFill>
            </a:endParaRPr>
          </a:p>
          <a:p>
            <a:pPr algn="r">
              <a:tabLst>
                <a:tab pos="361950" algn="l"/>
              </a:tabLst>
            </a:pPr>
            <a:r>
              <a:rPr lang="en-US" sz="1600" b="1">
                <a:solidFill>
                  <a:srgbClr val="0069B4"/>
                </a:solidFill>
              </a:rPr>
              <a:t>Open Sans Bold</a:t>
            </a:r>
          </a:p>
          <a:p>
            <a:pPr algn="r">
              <a:tabLst>
                <a:tab pos="361950" algn="l"/>
              </a:tabLst>
            </a:pPr>
            <a:r>
              <a:rPr lang="en-US" sz="1600" b="1">
                <a:solidFill>
                  <a:srgbClr val="0069B4"/>
                </a:solidFill>
              </a:rPr>
              <a:t>Open Sans </a:t>
            </a:r>
            <a:r>
              <a:rPr lang="en-US" sz="1600" b="1" i="1">
                <a:solidFill>
                  <a:srgbClr val="0069B4"/>
                </a:solidFill>
              </a:rPr>
              <a:t>Bold Italic</a:t>
            </a:r>
          </a:p>
          <a:p>
            <a:pPr algn="r">
              <a:tabLst>
                <a:tab pos="361950" algn="l"/>
              </a:tabLst>
            </a:pPr>
            <a:endParaRPr lang="de-DE" sz="1600" dirty="0">
              <a:solidFill>
                <a:srgbClr val="0069B4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r">
              <a:tabLst>
                <a:tab pos="361950" algn="l"/>
              </a:tabLst>
            </a:pPr>
            <a:r>
              <a:rPr lang="en-US" sz="1600">
                <a:solidFill>
                  <a:srgbClr val="0069B4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Open Sans Extra-Bold</a:t>
            </a:r>
          </a:p>
          <a:p>
            <a:pPr algn="r">
              <a:tabLst>
                <a:tab pos="361950" algn="l"/>
              </a:tabLst>
            </a:pPr>
            <a:r>
              <a:rPr lang="en-US" sz="1600">
                <a:solidFill>
                  <a:srgbClr val="0069B4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Open Sans </a:t>
            </a:r>
            <a:r>
              <a:rPr lang="en-US" sz="1600" i="1">
                <a:solidFill>
                  <a:srgbClr val="0069B4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Extra-Bold Italic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8497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Font</a:t>
            </a:r>
            <a:br>
              <a:rPr lang="en-US"/>
            </a:br>
            <a:r>
              <a:rPr lang="en-US" b="0"/>
              <a:t>Use the list levels in PowerPoint</a:t>
            </a:r>
          </a:p>
        </p:txBody>
      </p:sp>
      <p:pic>
        <p:nvPicPr>
          <p:cNvPr id="8" name="Bildplatzhalter 7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1" t="1483" r="47584" b="37837"/>
          <a:stretch/>
        </p:blipFill>
        <p:spPr/>
      </p:pic>
      <p:sp>
        <p:nvSpPr>
          <p:cNvPr id="7" name="Inhaltsplatzhalt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1">
              <a:spcAft>
                <a:spcPts val="1200"/>
              </a:spcAft>
            </a:pPr>
            <a:r>
              <a:rPr lang="en-US" dirty="0">
                <a:solidFill>
                  <a:schemeClr val="accent2"/>
                </a:solidFill>
              </a:rPr>
              <a:t>In the template, the text levels are defined as follows. You can customize the settings for the different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b="1" dirty="0">
                <a:solidFill>
                  <a:schemeClr val="accent2"/>
                </a:solidFill>
                <a:latin typeface="Segoe UI Emoji"/>
                <a:hlinkClick r:id="rId3"/>
              </a:rPr>
              <a:t>🔗</a:t>
            </a:r>
            <a:r>
              <a:rPr lang="en-US" b="1" dirty="0">
                <a:solidFill>
                  <a:schemeClr val="accent2"/>
                </a:solidFill>
                <a:latin typeface="TUD-Iconfont Light" panose="00000400000000000000" pitchFamily="50" charset="0"/>
                <a:hlinkClick r:id="rId3"/>
              </a:rPr>
              <a:t> </a:t>
            </a:r>
            <a:r>
              <a:rPr lang="en-US" b="1" dirty="0">
                <a:solidFill>
                  <a:schemeClr val="accent2"/>
                </a:solidFill>
                <a:hlinkClick r:id="rId3"/>
              </a:rPr>
              <a:t>list levels </a:t>
            </a:r>
            <a:r>
              <a:rPr lang="en-US" dirty="0">
                <a:solidFill>
                  <a:schemeClr val="accent2"/>
                </a:solidFill>
              </a:rPr>
              <a:t>in the first master slide.</a:t>
            </a:r>
          </a:p>
          <a:p>
            <a:pPr lvl="0"/>
            <a:r>
              <a:rPr lang="en-US" dirty="0"/>
              <a:t>First text level </a:t>
            </a:r>
            <a:br>
              <a:rPr lang="en-US" dirty="0"/>
            </a:br>
            <a:r>
              <a:rPr lang="en-US" dirty="0"/>
              <a:t>(16 </a:t>
            </a:r>
            <a:r>
              <a:rPr lang="en-US" dirty="0" err="1"/>
              <a:t>pt</a:t>
            </a:r>
            <a:r>
              <a:rPr lang="en-US" dirty="0"/>
              <a:t> for the first four levels)</a:t>
            </a:r>
          </a:p>
          <a:p>
            <a:pPr lvl="1"/>
            <a:r>
              <a:rPr lang="en-US" dirty="0"/>
              <a:t>Second text level for normal text</a:t>
            </a:r>
          </a:p>
          <a:p>
            <a:pPr lvl="2"/>
            <a:r>
              <a:rPr lang="en-US" dirty="0"/>
              <a:t>Third text level for enumerations</a:t>
            </a:r>
          </a:p>
          <a:p>
            <a:pPr lvl="3"/>
            <a:r>
              <a:rPr lang="en-US" dirty="0"/>
              <a:t>Fourth text level for enumerations </a:t>
            </a:r>
            <a:br>
              <a:rPr lang="en-US" dirty="0"/>
            </a:br>
            <a:r>
              <a:rPr lang="en-US" dirty="0"/>
              <a:t>if there is a lot of text</a:t>
            </a:r>
          </a:p>
          <a:p>
            <a:pPr lvl="4"/>
            <a:r>
              <a:rPr lang="en-US" dirty="0"/>
              <a:t>Fifth level </a:t>
            </a:r>
            <a:br>
              <a:rPr lang="en-US" dirty="0"/>
            </a:br>
            <a:r>
              <a:rPr lang="en-US" dirty="0"/>
              <a:t>(14 </a:t>
            </a:r>
            <a:r>
              <a:rPr lang="en-US" dirty="0" err="1"/>
              <a:t>pt</a:t>
            </a:r>
            <a:r>
              <a:rPr lang="en-US" dirty="0"/>
              <a:t> for all subsequent levels)</a:t>
            </a:r>
          </a:p>
          <a:p>
            <a:pPr lvl="5">
              <a:defRPr/>
            </a:pPr>
            <a:r>
              <a:rPr lang="en-US" dirty="0"/>
              <a:t>Sixth level for normal text</a:t>
            </a:r>
          </a:p>
          <a:p>
            <a:pPr lvl="6"/>
            <a:r>
              <a:rPr lang="en-US" dirty="0"/>
              <a:t>Seventh level for enumerations</a:t>
            </a:r>
          </a:p>
          <a:p>
            <a:pPr lvl="7"/>
            <a:r>
              <a:rPr lang="en-US" dirty="0"/>
              <a:t>Eighth level for enumerations</a:t>
            </a:r>
          </a:p>
          <a:p>
            <a:pPr lvl="8"/>
            <a:r>
              <a:rPr lang="en-US" dirty="0"/>
              <a:t>Ninth level for enumerations</a:t>
            </a:r>
          </a:p>
        </p:txBody>
      </p:sp>
      <p:sp>
        <p:nvSpPr>
          <p:cNvPr id="9" name="Rechteck 8"/>
          <p:cNvSpPr/>
          <p:nvPr/>
        </p:nvSpPr>
        <p:spPr>
          <a:xfrm>
            <a:off x="9019169" y="2419962"/>
            <a:ext cx="1440283" cy="365349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8990598" y="1804146"/>
            <a:ext cx="216000" cy="216000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5148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Colors</a:t>
            </a:r>
            <a:br>
              <a:rPr lang="en-US" dirty="0"/>
            </a:br>
            <a:r>
              <a:rPr lang="en-US" b="0" dirty="0"/>
              <a:t>Basic colors and versions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>
          <a:xfrm>
            <a:off x="874711" y="1481138"/>
            <a:ext cx="6084889" cy="4252913"/>
          </a:xfrm>
        </p:spPr>
        <p:txBody>
          <a:bodyPr>
            <a:normAutofit/>
          </a:bodyPr>
          <a:lstStyle/>
          <a:p>
            <a:pPr marL="72000" lvl="1"/>
            <a:r>
              <a:rPr lang="en-US" dirty="0"/>
              <a:t>The </a:t>
            </a:r>
            <a:r>
              <a:rPr lang="en-US" b="1" dirty="0"/>
              <a:t>primary corporate color</a:t>
            </a:r>
            <a:r>
              <a:rPr lang="en-US" dirty="0"/>
              <a:t> of TU Dresden is </a:t>
            </a:r>
            <a:r>
              <a:rPr lang="en-US" b="1" dirty="0"/>
              <a:t>dark blue</a:t>
            </a:r>
            <a:r>
              <a:rPr lang="en-US" dirty="0"/>
              <a:t>, hue HKS 41.</a:t>
            </a:r>
          </a:p>
          <a:p>
            <a:pPr marL="72000" lvl="1"/>
            <a:r>
              <a:rPr lang="en-US" dirty="0"/>
              <a:t>In addition, several </a:t>
            </a:r>
            <a:r>
              <a:rPr lang="en-US" b="1" dirty="0"/>
              <a:t>secondary colors</a:t>
            </a:r>
            <a:r>
              <a:rPr lang="en-US" dirty="0"/>
              <a:t> have been defined.</a:t>
            </a:r>
          </a:p>
          <a:p>
            <a:pPr marL="467288" lvl="2"/>
            <a:r>
              <a:rPr lang="en-US" dirty="0"/>
              <a:t>The colors can be used with different levels of opacity. </a:t>
            </a:r>
          </a:p>
          <a:p>
            <a:pPr marL="467288" lvl="2"/>
            <a:r>
              <a:rPr lang="en-US" dirty="0"/>
              <a:t>The colors are embedded directly in this presentation template.</a:t>
            </a:r>
          </a:p>
          <a:p>
            <a:pPr marL="467288" lvl="2"/>
            <a:r>
              <a:rPr lang="en-US" dirty="0"/>
              <a:t>You can store </a:t>
            </a:r>
            <a:r>
              <a:rPr lang="en-US" b="1" dirty="0"/>
              <a:t>color palettes</a:t>
            </a:r>
            <a:r>
              <a:rPr lang="en-US" dirty="0"/>
              <a:t> for Office in your system using the following file path.</a:t>
            </a:r>
          </a:p>
          <a:p>
            <a:pPr marL="72000" lvl="5"/>
            <a:endParaRPr lang="de-DE" dirty="0">
              <a:solidFill>
                <a:schemeClr val="accent2"/>
              </a:solidFill>
            </a:endParaRPr>
          </a:p>
          <a:p>
            <a:pPr marL="72000" lvl="5"/>
            <a:r>
              <a:rPr lang="en-US" dirty="0">
                <a:solidFill>
                  <a:schemeClr val="accent2"/>
                </a:solidFill>
              </a:rPr>
              <a:t>C:\Users\..................\AppData\Roaming\Microsoft\Templates\Document Themes\Theme Colors</a:t>
            </a:r>
          </a:p>
          <a:p>
            <a:endParaRPr lang="de-DE" dirty="0"/>
          </a:p>
          <a:p>
            <a:pPr lvl="2"/>
            <a:endParaRPr lang="de-DE" dirty="0"/>
          </a:p>
        </p:txBody>
      </p:sp>
      <p:pic>
        <p:nvPicPr>
          <p:cNvPr id="41" name="Grafik 40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87" y="1719353"/>
            <a:ext cx="3939667" cy="3667379"/>
          </a:xfrm>
          <a:prstGeom prst="rect">
            <a:avLst/>
          </a:prstGeom>
        </p:spPr>
      </p:pic>
      <p:sp>
        <p:nvSpPr>
          <p:cNvPr id="42" name="Textplatzhalter 5"/>
          <p:cNvSpPr txBox="1">
            <a:spLocks/>
          </p:cNvSpPr>
          <p:nvPr/>
        </p:nvSpPr>
        <p:spPr>
          <a:xfrm>
            <a:off x="7753751" y="1456334"/>
            <a:ext cx="3744913" cy="4249737"/>
          </a:xfrm>
          <a:prstGeom prst="rect">
            <a:avLst/>
          </a:prstGeom>
          <a:ln>
            <a:noFill/>
          </a:ln>
        </p:spPr>
        <p:txBody>
          <a:bodyPr vert="horz" lIns="108000" tIns="0" rIns="0" bIns="0" rtlCol="0">
            <a:normAutofit/>
          </a:bodyPr>
          <a:lstStyle>
            <a:lvl1pPr marL="0" indent="0" algn="l" defTabSz="914269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269" rtl="0" eaLnBrk="1" latinLnBrk="0" hangingPunct="1">
              <a:spcBef>
                <a:spcPts val="600"/>
              </a:spcBef>
              <a:buFont typeface="Open Sans" panose="020B0606030504020204" pitchFamily="34" charset="0"/>
              <a:buNone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Char char="—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52000" indent="-144000" algn="l" defTabSz="914269" rtl="0" eaLnBrk="1" latinLnBrk="0" hangingPunct="1">
              <a:spcBef>
                <a:spcPts val="0"/>
              </a:spcBef>
              <a:buFont typeface="Open Sans" panose="020B0606030504020204" pitchFamily="34" charset="0"/>
              <a:buChar char="–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269" rtl="0" eaLnBrk="1" latinLnBrk="0" hangingPunct="1">
              <a:spcBef>
                <a:spcPts val="600"/>
              </a:spcBef>
              <a:spcAft>
                <a:spcPts val="0"/>
              </a:spcAft>
              <a:buFont typeface="Symbol" panose="05050102010706020507" pitchFamily="18" charset="2"/>
              <a:buNone/>
              <a:defRPr sz="14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marR="0" indent="0" algn="l" defTabSz="91426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52000" marR="0" indent="-252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—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52000" marR="0" indent="-144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Open Sans" panose="020B0606030504020204" pitchFamily="34" charset="0"/>
              <a:buChar char="–"/>
              <a:tabLst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96000" marR="0" indent="-144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96938">
              <a:spcBef>
                <a:spcPts val="1200"/>
              </a:spcBef>
              <a:tabLst>
                <a:tab pos="1165225" algn="l"/>
              </a:tabLst>
            </a:pPr>
            <a:r>
              <a:rPr lang="en-US" dirty="0"/>
              <a:t>Name	</a:t>
            </a:r>
            <a:r>
              <a:rPr lang="en-US" dirty="0" err="1"/>
              <a:t>rgb</a:t>
            </a:r>
            <a:r>
              <a:rPr lang="en-US" dirty="0"/>
              <a:t>		hex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r>
              <a:rPr lang="en-US" b="1" dirty="0">
                <a:solidFill>
                  <a:schemeClr val="bg1"/>
                </a:solidFill>
              </a:rPr>
              <a:t>HKS 41	0 / 48 / 94	#00305d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r>
              <a:rPr lang="en-US" dirty="0">
                <a:solidFill>
                  <a:schemeClr val="bg1"/>
                </a:solidFill>
              </a:rPr>
              <a:t>HKS 44	0 / 106 / 179	#006ab2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r>
              <a:rPr lang="en-US" dirty="0"/>
              <a:t>Cyan	0 / 158 / 224	#009de0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r>
              <a:rPr lang="en-US" dirty="0">
                <a:solidFill>
                  <a:schemeClr val="bg1"/>
                </a:solidFill>
              </a:rPr>
              <a:t>HKS 92	114 / 120 / 121	#717778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r>
              <a:rPr lang="en-US" dirty="0">
                <a:solidFill>
                  <a:schemeClr val="bg1"/>
                </a:solidFill>
              </a:rPr>
              <a:t>HKS 33	147 / 16 / 126 	#93107d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r>
              <a:rPr lang="en-US" dirty="0">
                <a:solidFill>
                  <a:schemeClr val="bg1"/>
                </a:solidFill>
              </a:rPr>
              <a:t>HKS 36	84 / 55 / 138	#54368a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r>
              <a:rPr lang="en-US" dirty="0"/>
              <a:t>HKS 65	106 / 176 / 35	#69af22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r>
              <a:rPr lang="en-US" dirty="0">
                <a:solidFill>
                  <a:schemeClr val="bg1"/>
                </a:solidFill>
              </a:rPr>
              <a:t>HKS 57	0 / 125 / 64	#007d3f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r>
              <a:rPr lang="en-US" dirty="0"/>
              <a:t>HKS 07	238 / 127 / 0	#ee7f00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1952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Colors</a:t>
            </a:r>
            <a:br>
              <a:rPr lang="en-US"/>
            </a:br>
            <a:r>
              <a:rPr lang="en-US" b="0"/>
              <a:t>Allocated colors for the Schools and the Study Information System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>
          <a:xfrm>
            <a:off x="874712" y="1481138"/>
            <a:ext cx="5195888" cy="4252913"/>
          </a:xfrm>
        </p:spPr>
        <p:txBody>
          <a:bodyPr>
            <a:normAutofit/>
          </a:bodyPr>
          <a:lstStyle/>
          <a:p>
            <a:pPr marL="72000" lvl="1"/>
            <a:r>
              <a:rPr lang="en-US"/>
              <a:t>TUD’s five Schools are allocated the following colors. </a:t>
            </a:r>
          </a:p>
          <a:p>
            <a:pPr marL="72000" lvl="1"/>
            <a:endParaRPr lang="de-DE" dirty="0"/>
          </a:p>
          <a:p>
            <a:pPr marL="72000" lvl="1"/>
            <a:endParaRPr lang="de-DE" dirty="0"/>
          </a:p>
          <a:p>
            <a:pPr marL="72000" lvl="1"/>
            <a:endParaRPr lang="de-DE" dirty="0"/>
          </a:p>
          <a:p>
            <a:pPr marL="72000" lvl="1"/>
            <a:endParaRPr lang="de-DE" dirty="0"/>
          </a:p>
          <a:p>
            <a:pPr marL="72000" lvl="1"/>
            <a:endParaRPr lang="de-DE" dirty="0"/>
          </a:p>
          <a:p>
            <a:pPr marL="72000" lvl="1"/>
            <a:endParaRPr lang="de-DE" dirty="0"/>
          </a:p>
          <a:p>
            <a:pPr marL="72000" lvl="1"/>
            <a:r>
              <a:rPr lang="en-US"/>
              <a:t>In the Study Information System (SINS), </a:t>
            </a:r>
            <a:br>
              <a:rPr lang="en-US"/>
            </a:br>
            <a:r>
              <a:rPr lang="en-US"/>
              <a:t>equivalent colors apply for the SINS areas </a:t>
            </a:r>
          </a:p>
          <a:p>
            <a:pPr marL="72000" lvl="1"/>
            <a:r>
              <a:rPr lang="en-US"/>
              <a:t>+ additional orange for the SINS area teacher training.</a:t>
            </a:r>
          </a:p>
          <a:p>
            <a:pPr lvl="2"/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600" y="1673763"/>
            <a:ext cx="5017547" cy="4524842"/>
          </a:xfrm>
          <a:prstGeom prst="rect">
            <a:avLst/>
          </a:prstGeom>
        </p:spPr>
      </p:pic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9541"/>
              </p:ext>
            </p:extLst>
          </p:nvPr>
        </p:nvGraphicFramePr>
        <p:xfrm>
          <a:off x="6514696" y="1333059"/>
          <a:ext cx="4872882" cy="483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107">
                  <a:extLst>
                    <a:ext uri="{9D8B030D-6E8A-4147-A177-3AD203B41FA5}">
                      <a16:colId xmlns:a16="http://schemas.microsoft.com/office/drawing/2014/main" val="3592083680"/>
                    </a:ext>
                  </a:extLst>
                </a:gridCol>
                <a:gridCol w="353107">
                  <a:extLst>
                    <a:ext uri="{9D8B030D-6E8A-4147-A177-3AD203B41FA5}">
                      <a16:colId xmlns:a16="http://schemas.microsoft.com/office/drawing/2014/main" val="310076139"/>
                    </a:ext>
                  </a:extLst>
                </a:gridCol>
                <a:gridCol w="353107">
                  <a:extLst>
                    <a:ext uri="{9D8B030D-6E8A-4147-A177-3AD203B41FA5}">
                      <a16:colId xmlns:a16="http://schemas.microsoft.com/office/drawing/2014/main" val="1190304310"/>
                    </a:ext>
                  </a:extLst>
                </a:gridCol>
                <a:gridCol w="1306498">
                  <a:extLst>
                    <a:ext uri="{9D8B030D-6E8A-4147-A177-3AD203B41FA5}">
                      <a16:colId xmlns:a16="http://schemas.microsoft.com/office/drawing/2014/main" val="2612549484"/>
                    </a:ext>
                  </a:extLst>
                </a:gridCol>
                <a:gridCol w="1412430">
                  <a:extLst>
                    <a:ext uri="{9D8B030D-6E8A-4147-A177-3AD203B41FA5}">
                      <a16:colId xmlns:a16="http://schemas.microsoft.com/office/drawing/2014/main" val="1629941705"/>
                    </a:ext>
                  </a:extLst>
                </a:gridCol>
                <a:gridCol w="1094633">
                  <a:extLst>
                    <a:ext uri="{9D8B030D-6E8A-4147-A177-3AD203B41FA5}">
                      <a16:colId xmlns:a16="http://schemas.microsoft.com/office/drawing/2014/main" val="46603569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l" rtl="0"/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accent1"/>
                          </a:solidFill>
                        </a:rPr>
                        <a:t>Designation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accent1"/>
                          </a:solidFill>
                        </a:rPr>
                        <a:t>rgb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accent1"/>
                          </a:solidFill>
                        </a:rPr>
                        <a:t>Hex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901409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accent1"/>
                          </a:solidFill>
                        </a:rPr>
                        <a:t>MN light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accent1"/>
                          </a:solidFill>
                        </a:rPr>
                        <a:t>101 / 179 / 46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accent1"/>
                          </a:solidFill>
                        </a:rPr>
                        <a:t>#65b32e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21921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MN dark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0 / 137 / 58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#00893a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7143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accent1"/>
                          </a:solidFill>
                        </a:rPr>
                        <a:t>BuU light	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accent1"/>
                          </a:solidFill>
                        </a:rPr>
                        <a:t>0 / 172 / 169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accent1"/>
                          </a:solidFill>
                        </a:rPr>
                        <a:t>#00aca9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9313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BuU dark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0 / 131 / 141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#00838d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401704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accent1"/>
                          </a:solidFill>
                        </a:rPr>
                        <a:t>ING light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accent1"/>
                          </a:solidFill>
                        </a:rPr>
                        <a:t>0 / 161 / 217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accent1"/>
                          </a:solidFill>
                        </a:rPr>
                        <a:t>#00a1d9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46436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ING dark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0 / 119 / 174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#0077ae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263946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accent1"/>
                          </a:solidFill>
                        </a:rPr>
                        <a:t>GSW light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accent1"/>
                          </a:solidFill>
                        </a:rPr>
                        <a:t>224 / 49 / 138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accent1"/>
                          </a:solidFill>
                        </a:rPr>
                        <a:t>#e0318a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065211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GSW dark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206 / 0 / 117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#c40075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546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accent1"/>
                          </a:solidFill>
                        </a:rPr>
                        <a:t>MED light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accent1"/>
                          </a:solidFill>
                        </a:rPr>
                        <a:t>232 / 65 / 44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accent1"/>
                          </a:solidFill>
                        </a:rPr>
                        <a:t>#e8412c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1663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MED dark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205 / 23 / 25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#cd1619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908854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/>
                      <a:endParaRPr lang="de-DE" sz="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425527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accent1"/>
                          </a:solidFill>
                        </a:rPr>
                        <a:t>LEH light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accent1"/>
                          </a:solidFill>
                        </a:rPr>
                        <a:t>239 / 125 / 0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accent1"/>
                          </a:solidFill>
                        </a:rPr>
                        <a:t>#ef7d00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0771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LEH dark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201 / 75 / 23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#C94B17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445666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919080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Colors</a:t>
            </a:r>
            <a:br>
              <a:rPr lang="en-US"/>
            </a:br>
            <a:r>
              <a:rPr lang="en-US" b="0"/>
              <a:t>Color palettes in Office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9" y="1521430"/>
            <a:ext cx="8570323" cy="4428000"/>
          </a:xfrm>
          <a:prstGeom prst="rect">
            <a:avLst/>
          </a:prstGeom>
        </p:spPr>
      </p:pic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432765"/>
              </p:ext>
            </p:extLst>
          </p:nvPr>
        </p:nvGraphicFramePr>
        <p:xfrm>
          <a:off x="870260" y="1239410"/>
          <a:ext cx="8424000" cy="462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6000">
                  <a:extLst>
                    <a:ext uri="{9D8B030D-6E8A-4147-A177-3AD203B41FA5}">
                      <a16:colId xmlns:a16="http://schemas.microsoft.com/office/drawing/2014/main" val="1190304310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612549484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1629941705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466035699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4034520148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731418200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499820256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727929951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513990036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05295000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accent1"/>
                          </a:solidFill>
                        </a:rPr>
                        <a:t>Office</a:t>
                      </a:r>
                      <a:r>
                        <a:rPr lang="en-US" sz="1400" baseline="0">
                          <a:solidFill>
                            <a:schemeClr val="accent1"/>
                          </a:solidFill>
                        </a:rPr>
                        <a:t> Color series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accent1"/>
                          </a:solidFill>
                        </a:rPr>
                        <a:t>Designation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accent1"/>
                          </a:solidFill>
                        </a:rPr>
                        <a:t>rgb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accent1"/>
                          </a:solidFill>
                        </a:rPr>
                        <a:t>Hex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901409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Text/Background -dark - 1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Black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 / 0 / 0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#000000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21921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Text/Background -light - 1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White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255 / 255 / 255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#FFFFFF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7143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Text/Background -dark - 2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Grey (HKS 92)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114 / 119 / 119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#727777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9313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Text/Background -light - 2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White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255 / 255 / 255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#FFFFFF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401704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Accent 1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Blue HKS 41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 / 48 / 93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#00305d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46436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Accent 2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Blue HKS 44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 / 106 / 179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#006ab2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263946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accent1"/>
                          </a:solidFill>
                        </a:rPr>
                        <a:t>Accent 3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Cyan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0 / 158 / 224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#009de0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065211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Accent 4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Green dark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 / 137 / 58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#00893a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546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Accent 5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Green middle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101 / 179 / 46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#65b32e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1663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Accent 6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Green light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908854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Hyperlink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Blue HKS 44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 / 106 / 179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#006ab2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425527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Visited </a:t>
                      </a:r>
                      <a:r>
                        <a:rPr lang="en-US" sz="1400" baseline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hyperlink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Cyan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0 / 158 / 224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#009de0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077103"/>
                  </a:ext>
                </a:extLst>
              </a:tr>
            </a:tbl>
          </a:graphicData>
        </a:graphic>
      </p:graphicFrame>
      <p:sp>
        <p:nvSpPr>
          <p:cNvPr id="9" name="Inhaltsplatzhalter 3"/>
          <p:cNvSpPr>
            <a:spLocks noGrp="1"/>
          </p:cNvSpPr>
          <p:nvPr>
            <p:ph sz="quarter" idx="10"/>
          </p:nvPr>
        </p:nvSpPr>
        <p:spPr>
          <a:xfrm>
            <a:off x="9437426" y="4101152"/>
            <a:ext cx="2017973" cy="1864135"/>
          </a:xfrm>
        </p:spPr>
        <p:txBody>
          <a:bodyPr/>
          <a:lstStyle/>
          <a:p>
            <a:pPr marL="72000" lvl="1"/>
            <a:r>
              <a:rPr lang="en-US" dirty="0"/>
              <a:t>Within the color palettes for Office,</a:t>
            </a:r>
            <a:br>
              <a:rPr lang="en-US" dirty="0"/>
            </a:br>
            <a:r>
              <a:rPr lang="en-US" dirty="0"/>
              <a:t>(stored as .xml file)</a:t>
            </a:r>
            <a:br>
              <a:rPr lang="en-US" dirty="0"/>
            </a:br>
            <a:r>
              <a:rPr lang="en-US" dirty="0"/>
              <a:t>the accent color</a:t>
            </a:r>
            <a:br>
              <a:rPr lang="en-US" dirty="0"/>
            </a:br>
            <a:r>
              <a:rPr lang="en-US" dirty="0"/>
              <a:t>4 - 6 changes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12785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heme/theme1.xml><?xml version="1.0" encoding="utf-8"?>
<a:theme xmlns:a="http://schemas.openxmlformats.org/drawingml/2006/main" name="TUD_2018_16zu9">
  <a:themeElements>
    <a:clrScheme name="TUD_2021-08_grün">
      <a:dk1>
        <a:srgbClr val="000000"/>
      </a:dk1>
      <a:lt1>
        <a:sysClr val="window" lastClr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008244"/>
      </a:accent4>
      <a:accent5>
        <a:srgbClr val="65B32E"/>
      </a:accent5>
      <a:accent6>
        <a:srgbClr val="94C356"/>
      </a:accent6>
      <a:hlink>
        <a:srgbClr val="0069B4"/>
      </a:hlink>
      <a:folHlink>
        <a:srgbClr val="009FE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2.04_TUD_PPT_16zu9_Vorlage_ENG.potx" id="{4A8999F3-52A7-4DD7-B42B-A2AC677FDF0C}" vid="{69B7EF8F-342A-47BA-91BB-6D6B0D94D854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2887</Words>
  <Application>Microsoft Office PowerPoint</Application>
  <PresentationFormat>Widescreen</PresentationFormat>
  <Paragraphs>383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4" baseType="lpstr">
      <vt:lpstr>Open Sans Semibold</vt:lpstr>
      <vt:lpstr>Open Sans Light</vt:lpstr>
      <vt:lpstr>Segoe UI Emoji</vt:lpstr>
      <vt:lpstr>TUD-Iconfont Light</vt:lpstr>
      <vt:lpstr>Open Sans</vt:lpstr>
      <vt:lpstr>Arial</vt:lpstr>
      <vt:lpstr>Open Sans Extrabold</vt:lpstr>
      <vt:lpstr>Calibri</vt:lpstr>
      <vt:lpstr>Symbol</vt:lpstr>
      <vt:lpstr>Wingdings</vt:lpstr>
      <vt:lpstr>TUD_2018_16zu9</vt:lpstr>
      <vt:lpstr>Presentation templates</vt:lpstr>
      <vt:lpstr>Contents of the sample slide deck</vt:lpstr>
      <vt:lpstr>Elements  of Corporate Design</vt:lpstr>
      <vt:lpstr>Logo How to use and place it</vt:lpstr>
      <vt:lpstr>Font Corporate font Open Sans</vt:lpstr>
      <vt:lpstr>Font Use the list levels in PowerPoint</vt:lpstr>
      <vt:lpstr>Colors Basic colors and versions</vt:lpstr>
      <vt:lpstr>Colors Allocated colors for the Schools and the Study Information System</vt:lpstr>
      <vt:lpstr>Colors Color palettes in Office</vt:lpstr>
      <vt:lpstr>Grid for presentation templates</vt:lpstr>
      <vt:lpstr>Accessibility Guidelines for creating  accessible presentations</vt:lpstr>
      <vt:lpstr>Accessible  communication</vt:lpstr>
      <vt:lpstr>Notes  on working with the presentation template</vt:lpstr>
      <vt:lpstr>Create a new file </vt:lpstr>
      <vt:lpstr>Working with the presentation template </vt:lpstr>
      <vt:lpstr>Formatting text using list levels  </vt:lpstr>
      <vt:lpstr>Accessible  communication</vt:lpstr>
      <vt:lpstr>Placing secondary logos  Placement options</vt:lpstr>
      <vt:lpstr>Placement of the secondary logo  for organizational units/projects with DRESDEN-concept</vt:lpstr>
      <vt:lpstr>Placement of the secondary logo  for organizational units/projects without DRESDEN-concept</vt:lpstr>
      <vt:lpstr>Title slide V1</vt:lpstr>
      <vt:lpstr>Title slide V2</vt:lpstr>
      <vt:lpstr>Title slide V3 </vt:lpstr>
      <vt:lpstr>Title slide V4 </vt:lpstr>
      <vt:lpstr> Title slide V5a </vt:lpstr>
      <vt:lpstr>Title slide V5b </vt:lpstr>
      <vt:lpstr>Title slide V6 </vt:lpstr>
      <vt:lpstr>Title slide V7 </vt:lpstr>
      <vt:lpstr>Title slide V7 </vt:lpstr>
      <vt:lpstr>Title slide V8</vt:lpstr>
      <vt:lpstr>Save  template file</vt:lpstr>
      <vt:lpstr>Save the design </vt:lpstr>
      <vt:lpstr>Customize the master slides</vt:lpstr>
      <vt:lpstr>Save PowerPoint template  as .potx file </vt:lpstr>
      <vt:lpstr>More sample pages  with TU Dresden content</vt:lpstr>
      <vt:lpstr>Example image potpourri (images from the TUD Image Pool)</vt:lpstr>
      <vt:lpstr>Technische Universität  Dresden</vt:lpstr>
      <vt:lpstr>Diagrams monochromatic</vt:lpstr>
      <vt:lpstr>Diagrams multicolored</vt:lpstr>
      <vt:lpstr>Infografics using SmartArt</vt:lpstr>
      <vt:lpstr>DRESDEN-concept  network </vt:lpstr>
      <vt:lpstr>DRESDEN-concept Excellence in science and culture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templates</dc:title>
  <dc:subject>Präsentationsvorlage</dc:subject>
  <dc:creator>Flämig,Anne</dc:creator>
  <cp:lastModifiedBy>Simon Razniewski</cp:lastModifiedBy>
  <cp:revision>20</cp:revision>
  <dcterms:created xsi:type="dcterms:W3CDTF">2022-05-04T09:57:14Z</dcterms:created>
  <dcterms:modified xsi:type="dcterms:W3CDTF">2025-07-10T09:19:28Z</dcterms:modified>
</cp:coreProperties>
</file>